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4" r:id="rId9"/>
    <p:sldId id="263" r:id="rId10"/>
    <p:sldId id="274" r:id="rId11"/>
    <p:sldId id="266" r:id="rId12"/>
    <p:sldId id="273" r:id="rId13"/>
    <p:sldId id="267" r:id="rId14"/>
    <p:sldId id="268" r:id="rId15"/>
    <p:sldId id="271" r:id="rId16"/>
    <p:sldId id="269" r:id="rId17"/>
    <p:sldId id="270" r:id="rId18"/>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871" cy="501015"/>
          </a:xfrm>
          <a:prstGeom prst="rect">
            <a:avLst/>
          </a:prstGeom>
        </p:spPr>
        <p:txBody>
          <a:bodyPr vert="horz" lIns="93122" tIns="46561" rIns="93122" bIns="46561" rtlCol="0"/>
          <a:lstStyle>
            <a:lvl1pPr algn="l">
              <a:defRPr sz="12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3122" tIns="46561" rIns="93122" bIns="46561" rtlCol="0"/>
          <a:lstStyle>
            <a:lvl1pPr algn="r">
              <a:defRPr sz="1200"/>
            </a:lvl1pPr>
          </a:lstStyle>
          <a:p>
            <a:fld id="{2729C799-30C7-447E-8BE2-AFCFF2231D0F}" type="datetimeFigureOut">
              <a:rPr lang="ru-RU" smtClean="0"/>
              <a:t>26.10.2021</a:t>
            </a:fld>
            <a:endParaRPr lang="ru-RU"/>
          </a:p>
        </p:txBody>
      </p:sp>
      <p:sp>
        <p:nvSpPr>
          <p:cNvPr id="4" name="Образ слайда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22" tIns="46561" rIns="93122" bIns="46561"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3122" tIns="46561" rIns="93122" bIns="4656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517546"/>
            <a:ext cx="2984871" cy="501015"/>
          </a:xfrm>
          <a:prstGeom prst="rect">
            <a:avLst/>
          </a:prstGeom>
        </p:spPr>
        <p:txBody>
          <a:bodyPr vert="horz" lIns="93122" tIns="46561" rIns="93122" bIns="46561" rtlCol="0" anchor="b"/>
          <a:lstStyle>
            <a:lvl1pPr algn="l">
              <a:defRPr sz="12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3122" tIns="46561" rIns="93122" bIns="46561" rtlCol="0" anchor="b"/>
          <a:lstStyle>
            <a:lvl1pPr algn="r">
              <a:defRPr sz="1200"/>
            </a:lvl1pPr>
          </a:lstStyle>
          <a:p>
            <a:fld id="{A3BE7CC6-A1C7-436A-90A9-C0070DF6AC68}" type="slidenum">
              <a:rPr lang="ru-RU" smtClean="0"/>
              <a:t>‹#›</a:t>
            </a:fld>
            <a:endParaRPr lang="ru-RU"/>
          </a:p>
        </p:txBody>
      </p:sp>
    </p:spTree>
    <p:extLst>
      <p:ext uri="{BB962C8B-B14F-4D97-AF65-F5344CB8AC3E}">
        <p14:creationId xmlns:p14="http://schemas.microsoft.com/office/powerpoint/2010/main" val="341163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BE7CC6-A1C7-436A-90A9-C0070DF6AC68}" type="slidenum">
              <a:rPr lang="ru-RU" smtClean="0"/>
              <a:t>7</a:t>
            </a:fld>
            <a:endParaRPr lang="ru-RU"/>
          </a:p>
        </p:txBody>
      </p:sp>
    </p:spTree>
    <p:extLst>
      <p:ext uri="{BB962C8B-B14F-4D97-AF65-F5344CB8AC3E}">
        <p14:creationId xmlns:p14="http://schemas.microsoft.com/office/powerpoint/2010/main" val="338340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BE7CC6-A1C7-436A-90A9-C0070DF6AC68}" type="slidenum">
              <a:rPr lang="ru-RU" smtClean="0"/>
              <a:t>8</a:t>
            </a:fld>
            <a:endParaRPr lang="ru-RU"/>
          </a:p>
        </p:txBody>
      </p:sp>
    </p:spTree>
    <p:extLst>
      <p:ext uri="{BB962C8B-B14F-4D97-AF65-F5344CB8AC3E}">
        <p14:creationId xmlns:p14="http://schemas.microsoft.com/office/powerpoint/2010/main" val="338340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3120631_177-p-fon-treugolniki-zheltii-2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26"/>
            <a:ext cx="91928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8861" y="2420888"/>
            <a:ext cx="7992888" cy="2369880"/>
          </a:xfrm>
          <a:prstGeom prst="rect">
            <a:avLst/>
          </a:prstGeom>
          <a:noFill/>
        </p:spPr>
        <p:txBody>
          <a:bodyPr wrap="square" lIns="91440" tIns="45720" rIns="91440" bIns="45720">
            <a:spAutoFit/>
          </a:bodyPr>
          <a:lstStyle/>
          <a:p>
            <a:pPr algn="ctr"/>
            <a:r>
              <a:rPr lang="ru-RU" sz="4400" b="1" spc="50" dirty="0" smtClean="0">
                <a:ln w="12700" cmpd="sng">
                  <a:solidFill>
                    <a:schemeClr val="accent6">
                      <a:lumMod val="75000"/>
                    </a:schemeClr>
                  </a:solidFill>
                  <a:prstDash val="solid"/>
                </a:ln>
                <a:solidFill>
                  <a:schemeClr val="accent6">
                    <a:lumMod val="75000"/>
                  </a:schemeClr>
                </a:solidFill>
                <a:effectLst/>
                <a:latin typeface="Times New Roman" panose="02020603050405020304" pitchFamily="18" charset="0"/>
                <a:cs typeface="Times New Roman" panose="02020603050405020304" pitchFamily="18" charset="0"/>
              </a:rPr>
              <a:t>Профориентационный проект</a:t>
            </a:r>
          </a:p>
          <a:p>
            <a:pPr algn="ctr"/>
            <a:r>
              <a:rPr lang="ru-RU" sz="6000" b="1" spc="50" dirty="0" smtClean="0">
                <a:ln w="12700" cmpd="sng">
                  <a:solidFill>
                    <a:schemeClr val="accent6">
                      <a:lumMod val="75000"/>
                    </a:schemeClr>
                  </a:solidFill>
                  <a:prstDash val="solid"/>
                </a:ln>
                <a:solidFill>
                  <a:schemeClr val="accent6">
                    <a:lumMod val="75000"/>
                  </a:schemeClr>
                </a:solidFill>
                <a:effectLst/>
                <a:latin typeface="Times New Roman" panose="02020603050405020304" pitchFamily="18" charset="0"/>
                <a:cs typeface="Times New Roman" panose="02020603050405020304" pitchFamily="18" charset="0"/>
              </a:rPr>
              <a:t>«УМНЫЙ УЛЕЙ»</a:t>
            </a:r>
            <a:endParaRPr lang="ru-RU" sz="6000" b="1" spc="50" dirty="0">
              <a:ln w="12700" cmpd="sng">
                <a:solidFill>
                  <a:schemeClr val="accent6">
                    <a:lumMod val="75000"/>
                  </a:schemeClr>
                </a:solidFill>
                <a:prstDash val="solid"/>
              </a:ln>
              <a:solidFill>
                <a:schemeClr val="accent6">
                  <a:lumMod val="75000"/>
                </a:schemeClr>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45484" y="836712"/>
            <a:ext cx="7170929" cy="646331"/>
          </a:xfrm>
          <a:prstGeom prst="rect">
            <a:avLst/>
          </a:prstGeom>
          <a:noFill/>
        </p:spPr>
        <p:txBody>
          <a:bodyPr wrap="square" rtlCol="0">
            <a:spAutoFit/>
          </a:bodyPr>
          <a:lstStyle/>
          <a:p>
            <a:pPr algn="ctr"/>
            <a:r>
              <a:rPr lang="ru-RU" b="1" dirty="0" smtClean="0">
                <a:solidFill>
                  <a:srgbClr val="92D050"/>
                </a:solidFill>
                <a:latin typeface="Times New Roman" panose="02020603050405020304" pitchFamily="18" charset="0"/>
                <a:cs typeface="Times New Roman" panose="02020603050405020304" pitchFamily="18" charset="0"/>
              </a:rPr>
              <a:t>ОГБПОУ «КРИВОШЕИНСКИЙ АГРОПРОМЫШЛЕННЫЙ ТЕХНИКУМ»</a:t>
            </a:r>
            <a:endParaRPr lang="ru-RU" b="1" dirty="0">
              <a:solidFill>
                <a:srgbClr val="92D050"/>
              </a:solidFill>
              <a:latin typeface="Times New Roman" panose="02020603050405020304" pitchFamily="18" charset="0"/>
              <a:cs typeface="Times New Roman" panose="02020603050405020304" pitchFamily="18" charset="0"/>
            </a:endParaRPr>
          </a:p>
        </p:txBody>
      </p:sp>
      <p:pic>
        <p:nvPicPr>
          <p:cNvPr id="1027" name="Picture 3" descr="C:\Users\Хорохордина\Desktop\колос.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473" y="136895"/>
            <a:ext cx="674475" cy="6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30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13010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ru-RU" sz="2000" b="1" dirty="0" smtClean="0">
                <a:solidFill>
                  <a:srgbClr val="00B050"/>
                </a:solidFill>
                <a:latin typeface="Times New Roman" panose="02020603050405020304" pitchFamily="18" charset="0"/>
                <a:cs typeface="Times New Roman" panose="02020603050405020304" pitchFamily="18" charset="0"/>
              </a:rPr>
              <a:t>ПЛАН МЕРОПРИЯТИЙ , ПРОВОДИМЫХ В ЦЕЛЯХ ПОПУЛЯРИЗАЦИИ ПРОФЕССИЙ АГРАРНОГО ПРОФИЛЯ В РАМКАХ ПРОФОРИЕНТАЦИОННОГО ПРОЕКТА ДЛЯ ДЕТЕЙ В ВОЗРАСТЕ ОТ 5 ДО 18 ЛЕТ</a:t>
            </a:r>
            <a:endParaRPr lang="ru-RU" sz="20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48462960"/>
              </p:ext>
            </p:extLst>
          </p:nvPr>
        </p:nvGraphicFramePr>
        <p:xfrm>
          <a:off x="390244" y="4149080"/>
          <a:ext cx="8280920" cy="2575074"/>
        </p:xfrm>
        <a:graphic>
          <a:graphicData uri="http://schemas.openxmlformats.org/drawingml/2006/table">
            <a:tbl>
              <a:tblPr>
                <a:tableStyleId>{5C22544A-7EE6-4342-B048-85BDC9FD1C3A}</a:tableStyleId>
              </a:tblPr>
              <a:tblGrid>
                <a:gridCol w="8280920"/>
              </a:tblGrid>
              <a:tr h="1092239">
                <a:tc>
                  <a:txBody>
                    <a:bodyPr/>
                    <a:lstStyle/>
                    <a:p>
                      <a:pPr indent="21590" algn="ctr">
                        <a:lnSpc>
                          <a:spcPct val="115000"/>
                        </a:lnSpc>
                        <a:spcAft>
                          <a:spcPts val="0"/>
                        </a:spcAft>
                        <a:tabLst>
                          <a:tab pos="3714750" algn="l"/>
                        </a:tabLst>
                      </a:pPr>
                      <a:r>
                        <a:rPr lang="ru-RU" sz="1800" b="1" dirty="0" smtClean="0">
                          <a:solidFill>
                            <a:srgbClr val="00B050"/>
                          </a:solidFill>
                          <a:effectLst/>
                          <a:latin typeface="Times New Roman" panose="02020603050405020304" pitchFamily="18" charset="0"/>
                          <a:cs typeface="Times New Roman" panose="02020603050405020304" pitchFamily="18" charset="0"/>
                        </a:rPr>
                        <a:t>КОНКУРС РИСУНКОВ И ПОДЕЛОК ДНЮ МЕДА «ТАКИЕ РАЗНЫЕ ПЧЁЛЫ» (ДЛЯ ВОСПИТАННИКОВ ДОШКОЛЬНЫХ ОБРАЗОВАТЕЛЬНЫХ УЧРЕЖДЕНИЙ)</a:t>
                      </a:r>
                      <a:endParaRPr lang="ru-RU" sz="1600" b="1" dirty="0" smtClean="0">
                        <a:solidFill>
                          <a:srgbClr val="00B050"/>
                        </a:solidFill>
                        <a:effectLst/>
                        <a:latin typeface="Times New Roman" panose="02020603050405020304" pitchFamily="18" charset="0"/>
                        <a:cs typeface="Times New Roman" panose="02020603050405020304" pitchFamily="18" charset="0"/>
                      </a:endParaRPr>
                    </a:p>
                    <a:p>
                      <a:pPr indent="21590" algn="ctr">
                        <a:lnSpc>
                          <a:spcPct val="115000"/>
                        </a:lnSpc>
                        <a:spcAft>
                          <a:spcPts val="0"/>
                        </a:spcAft>
                        <a:tabLst>
                          <a:tab pos="3714750" algn="l"/>
                        </a:tabLst>
                      </a:pPr>
                      <a:r>
                        <a:rPr lang="ru-RU" sz="1800" b="1" dirty="0" smtClean="0">
                          <a:solidFill>
                            <a:srgbClr val="00B050"/>
                          </a:solidFill>
                          <a:effectLst/>
                          <a:latin typeface="Times New Roman" panose="02020603050405020304" pitchFamily="18" charset="0"/>
                          <a:cs typeface="Times New Roman" panose="02020603050405020304" pitchFamily="18" charset="0"/>
                        </a:rPr>
                        <a:t> </a:t>
                      </a:r>
                      <a:endParaRPr lang="ru-RU" sz="1600" b="1"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39370" marR="39370" marT="64770" marB="64770">
                    <a:solidFill>
                      <a:schemeClr val="bg1"/>
                    </a:solidFill>
                  </a:tcPr>
                </a:tc>
              </a:tr>
              <a:tr h="562010">
                <a:tc>
                  <a:txBody>
                    <a:bodyPr/>
                    <a:lstStyle/>
                    <a:p>
                      <a:pPr indent="21590" algn="ctr">
                        <a:lnSpc>
                          <a:spcPct val="115000"/>
                        </a:lnSpc>
                        <a:spcAft>
                          <a:spcPts val="0"/>
                        </a:spcAft>
                        <a:tabLst>
                          <a:tab pos="3714750" algn="l"/>
                        </a:tabLst>
                      </a:pPr>
                      <a:r>
                        <a:rPr lang="ru-RU" sz="1800" b="1" dirty="0" smtClean="0">
                          <a:solidFill>
                            <a:srgbClr val="00B050"/>
                          </a:solidFill>
                          <a:effectLst/>
                          <a:latin typeface="Times New Roman" panose="02020603050405020304" pitchFamily="18" charset="0"/>
                          <a:cs typeface="Times New Roman" panose="02020603050405020304" pitchFamily="18" charset="0"/>
                        </a:rPr>
                        <a:t>КОНКУРС ФОТОГРАФИЙ «МЕДОНОСЫ-2022» </a:t>
                      </a:r>
                    </a:p>
                    <a:p>
                      <a:pPr indent="21590" algn="ctr">
                        <a:lnSpc>
                          <a:spcPct val="115000"/>
                        </a:lnSpc>
                        <a:spcAft>
                          <a:spcPts val="0"/>
                        </a:spcAft>
                        <a:tabLst>
                          <a:tab pos="3714750" algn="l"/>
                        </a:tabLst>
                      </a:pPr>
                      <a:endParaRPr lang="ru-RU" sz="1600" b="1"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39370" marR="39370" marT="64770" marB="64770">
                    <a:solidFill>
                      <a:schemeClr val="bg1"/>
                    </a:solidFill>
                  </a:tcPr>
                </a:tc>
              </a:tr>
              <a:tr h="505990">
                <a:tc>
                  <a:txBody>
                    <a:bodyPr/>
                    <a:lstStyle/>
                    <a:p>
                      <a:pPr indent="21590" algn="ctr">
                        <a:lnSpc>
                          <a:spcPct val="115000"/>
                        </a:lnSpc>
                        <a:spcAft>
                          <a:spcPts val="0"/>
                        </a:spcAft>
                        <a:tabLst>
                          <a:tab pos="3714750" algn="l"/>
                        </a:tabLst>
                      </a:pPr>
                      <a:r>
                        <a:rPr lang="ru-RU" sz="1800" b="1" dirty="0" smtClean="0">
                          <a:solidFill>
                            <a:srgbClr val="00B050"/>
                          </a:solidFill>
                          <a:effectLst/>
                          <a:latin typeface="Times New Roman" panose="02020603050405020304" pitchFamily="18" charset="0"/>
                          <a:cs typeface="Times New Roman" panose="02020603050405020304" pitchFamily="18" charset="0"/>
                        </a:rPr>
                        <a:t>КОНФЕРЕНЦИЯ «ИСТОРИЯ РАЗВИТИЯ СЕЛЬСКОГО ХОЗЯЙСТВА»</a:t>
                      </a:r>
                      <a:endParaRPr lang="ru-RU" sz="1600" b="1"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39370" marR="39370" marT="64770" marB="64770">
                    <a:solidFill>
                      <a:schemeClr val="bg1"/>
                    </a:solidFill>
                  </a:tcPr>
                </a:tc>
              </a:tr>
            </a:tbl>
          </a:graphicData>
        </a:graphic>
      </p:graphicFrame>
      <p:pic>
        <p:nvPicPr>
          <p:cNvPr id="8" name="Picture 2" descr="C:\Users\Хорохордина\Desktop\умный улей\SM-AB351A_KICKS_SOC_20180423141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495341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4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latin typeface="Times New Roman" panose="02020603050405020304" pitchFamily="18" charset="0"/>
                <a:cs typeface="Times New Roman" panose="02020603050405020304" pitchFamily="18" charset="0"/>
              </a:rPr>
              <a:t>КОНСТРУКЦИЯ УЛЕЯ</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10242" name="Picture 2" descr="\\NAS\Public\Воспитательный отдел\НАТАЛИ\улей\scanlite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11" t="22012" r="34136" b="23701"/>
          <a:stretch/>
        </p:blipFill>
        <p:spPr bwMode="auto">
          <a:xfrm rot="5400000">
            <a:off x="3146243" y="3219826"/>
            <a:ext cx="266700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NAS\Public\Воспитательный отдел\НАТАЛИ\улей\магазин.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87" r="34788"/>
          <a:stretch/>
        </p:blipFill>
        <p:spPr bwMode="auto">
          <a:xfrm rot="5400000">
            <a:off x="4927816" y="-391646"/>
            <a:ext cx="2354561" cy="54307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AS\Public\Воспитательный отдел\НАТАЛИ\улей\магазины.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88" t="17540" r="23849" b="25696"/>
          <a:stretch/>
        </p:blipFill>
        <p:spPr bwMode="auto">
          <a:xfrm rot="5400000">
            <a:off x="875387" y="1004933"/>
            <a:ext cx="2376266" cy="261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2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Хорохордина\Desktop\умный улей\H3e1ea9397a9343a9b2480506e0be1109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6266410" cy="626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7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171400"/>
            <a:ext cx="8229600" cy="1143000"/>
          </a:xfrm>
        </p:spPr>
        <p:txBody>
          <a:bodyPr>
            <a:normAutofit fontScale="90000"/>
          </a:bodyPr>
          <a:lstStyle/>
          <a:p>
            <a:r>
              <a:rPr lang="ru-RU" b="1" dirty="0">
                <a:solidFill>
                  <a:srgbClr val="00B050"/>
                </a:solidFill>
              </a:rPr>
              <a:t/>
            </a:r>
            <a:br>
              <a:rPr lang="ru-RU" b="1" dirty="0">
                <a:solidFill>
                  <a:srgbClr val="00B050"/>
                </a:solidFill>
              </a:rPr>
            </a:br>
            <a:r>
              <a:rPr lang="ru-RU" b="1" dirty="0">
                <a:solidFill>
                  <a:srgbClr val="00B050"/>
                </a:solidFill>
                <a:latin typeface="Times New Roman" panose="02020603050405020304" pitchFamily="18" charset="0"/>
                <a:cs typeface="Times New Roman" panose="02020603050405020304" pitchFamily="18" charset="0"/>
              </a:rPr>
              <a:t>КОНСТРУКЦИЯ АВТОМАТИЧЕСКОГО УЛЬЯ</a:t>
            </a:r>
            <a:endParaRPr lang="ru-RU" dirty="0">
              <a:solidFill>
                <a:srgbClr val="00B050"/>
              </a:solidFill>
            </a:endParaRPr>
          </a:p>
        </p:txBody>
      </p:sp>
      <p:pic>
        <p:nvPicPr>
          <p:cNvPr id="11266" name="Picture 2" descr="C:\Users\Хорохордина\Desktop\умный улей\scale_2400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 y="1268760"/>
            <a:ext cx="8229600"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605" y="3645024"/>
            <a:ext cx="8873759" cy="3385542"/>
          </a:xfrm>
          <a:prstGeom prst="rect">
            <a:avLst/>
          </a:prstGeom>
          <a:noFill/>
        </p:spPr>
        <p:txBody>
          <a:bodyPr wrap="square" rtlCol="0">
            <a:spAutoFit/>
          </a:bodyPr>
          <a:lstStyle/>
          <a:p>
            <a:pPr algn="ctr"/>
            <a:r>
              <a:rPr lang="ru-RU" sz="1400" b="1" dirty="0" smtClean="0">
                <a:solidFill>
                  <a:srgbClr val="00B050"/>
                </a:solidFill>
                <a:latin typeface="Times New Roman" panose="02020603050405020304" pitchFamily="18" charset="0"/>
                <a:cs typeface="Times New Roman" panose="02020603050405020304" pitchFamily="18" charset="0"/>
              </a:rPr>
              <a:t>НИЖНЯЯ ЧАСТЬ ЭТИХ УЛЬЕВ ТОЧНО ТАКАЯ ЖЕ КАК В ОБЫЧНЫХ УЛЬЯХ. МОЖНО ДАЖЕ ТУДА ВСТАВЛЯТЬ ОБЫЧНЫЕ РАМКИ С ВОЩИНОЙ.</a:t>
            </a:r>
          </a:p>
          <a:p>
            <a:pPr algn="ctr"/>
            <a:r>
              <a:rPr lang="ru-RU" sz="1400" b="1" dirty="0" smtClean="0">
                <a:solidFill>
                  <a:srgbClr val="00B050"/>
                </a:solidFill>
                <a:latin typeface="Times New Roman" panose="02020603050405020304" pitchFamily="18" charset="0"/>
                <a:cs typeface="Times New Roman" panose="02020603050405020304" pitchFamily="18" charset="0"/>
              </a:rPr>
              <a:t>В ВЕРХНЕЙ ЧАСТИ, КОТОРУЮ МЫ ОБЫЧНО НАЗЫВАЕМ МАГАЗИН, КАК РАЗ И НАХОДЯТСЯ РАМКИ С НАПОЛОВИНУ ГОТОВЫМИ СОТАМИ ИЗ СПЕЦИАЛЬНОГО ПИЩЕВОГО ПОЛИПРОПИЛЕНА. ПЧЕЛАМ ТОЛЬКО ОСТАЕТСЯ ЗАПОЛНИТЬ СОТЫ МЕДОМ И ЗАПЕЧАТАТЬ ИХ.</a:t>
            </a:r>
          </a:p>
          <a:p>
            <a:pPr algn="ctr"/>
            <a:r>
              <a:rPr lang="ru-RU" sz="1400" b="1" dirty="0" smtClean="0">
                <a:solidFill>
                  <a:srgbClr val="00B050"/>
                </a:solidFill>
                <a:latin typeface="Times New Roman" panose="02020603050405020304" pitchFamily="18" charset="0"/>
                <a:cs typeface="Times New Roman" panose="02020603050405020304" pitchFamily="18" charset="0"/>
              </a:rPr>
              <a:t>У ЭТОГО УНИКАЛЬНОГО УЛЬЯ С ПРАВОЙ СТОРОНЫ ОТ ЛЕТКА НАХОДИТСЯ ТАКОЕ ОКОШЕЧКО, КОТОРОЕ МОЖНО ОТКРЫТЬ, ЧТОБ ПОСМОТРЕТЬ СОСТОЯНИЕ ПЧЕЛ, ГОТОВНОСТЬ ЗАПЕЧАТАННЫХ СОТ.</a:t>
            </a:r>
          </a:p>
          <a:p>
            <a:pPr algn="ctr"/>
            <a:r>
              <a:rPr lang="ru-RU" sz="1400" b="1" dirty="0" smtClean="0">
                <a:solidFill>
                  <a:srgbClr val="00B050"/>
                </a:solidFill>
                <a:latin typeface="Times New Roman" panose="02020603050405020304" pitchFamily="18" charset="0"/>
                <a:cs typeface="Times New Roman" panose="02020603050405020304" pitchFamily="18" charset="0"/>
              </a:rPr>
              <a:t>СЗАДИ ОТ ЛЕТКА НАХОДИТСЯ ОСНОВНОЕ ОКНО, КОТОРОЕ ОТКРЫВАЮТ ПРИ КАЧКЕ МЕДА. ТУДА СВЕРХУ НА РАМКИ ВСТАВЛЯЮТ ДЛИННЫЙ КЛЮЧ, ПРОКРУТИВ КОТОРОЕ ПРОИСХОДИТ ВЕРТИКАЛЬНОЕ РАЗДЕЛЕНИЕ СОТ. ТАКИМ ОБРАЗОМ ПОЗВОЛЯЯ ВЫТЕКАТЬ МЁДУ ВНИЗ, ПРЯМО В БАНКУ. А КОГДА ВЫТЕЧЕТ ВЕСЬ МЁД, ВАМ НУЖНО ПРОСТО ПОВЕРНУТЬ ОБРАТНО, ЧТОБ ВЕРНУТЬ СОТЫ В ИСХОДНОЕ ПОЛОЖЕНИЕ.</a:t>
            </a:r>
          </a:p>
          <a:p>
            <a:endParaRPr lang="ru-RU" dirty="0"/>
          </a:p>
        </p:txBody>
      </p:sp>
    </p:spTree>
    <p:extLst>
      <p:ext uri="{BB962C8B-B14F-4D97-AF65-F5344CB8AC3E}">
        <p14:creationId xmlns:p14="http://schemas.microsoft.com/office/powerpoint/2010/main" val="263798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988"/>
            <a:ext cx="8229600" cy="1143000"/>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КАК ЭТО ВСЕ РАБОТАЕТ</a:t>
            </a:r>
            <a:r>
              <a:rPr lang="ru-RU" b="1" dirty="0"/>
              <a:t/>
            </a:r>
            <a:br>
              <a:rPr lang="ru-RU" b="1" dirty="0"/>
            </a:br>
            <a:endParaRPr lang="ru-RU" dirty="0"/>
          </a:p>
        </p:txBody>
      </p:sp>
      <p:pic>
        <p:nvPicPr>
          <p:cNvPr id="12290" name="Picture 2" descr="C:\Users\Хорохордина\Desktop\умный улей\scale_2400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947" y="548680"/>
            <a:ext cx="6593346" cy="37087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4221088"/>
            <a:ext cx="8177437" cy="2523768"/>
          </a:xfrm>
          <a:prstGeom prst="rect">
            <a:avLst/>
          </a:prstGeom>
        </p:spPr>
        <p:txBody>
          <a:bodyPr wrap="square">
            <a:spAutoFit/>
          </a:bodyPr>
          <a:lstStyle/>
          <a:p>
            <a:pPr algn="ctr"/>
            <a:r>
              <a:rPr lang="ru-RU" sz="1600" b="1" dirty="0" smtClean="0">
                <a:solidFill>
                  <a:srgbClr val="00B050"/>
                </a:solidFill>
                <a:latin typeface="Times New Roman" panose="02020603050405020304" pitchFamily="18" charset="0"/>
                <a:cs typeface="Times New Roman" panose="02020603050405020304" pitchFamily="18" charset="0"/>
              </a:rPr>
              <a:t>УСТРОЙСТВО:</a:t>
            </a:r>
          </a:p>
          <a:p>
            <a:pPr algn="just"/>
            <a:r>
              <a:rPr lang="ru-RU" sz="1400" b="1" dirty="0" smtClean="0">
                <a:solidFill>
                  <a:srgbClr val="00B050"/>
                </a:solidFill>
                <a:latin typeface="Times New Roman" panose="02020603050405020304" pitchFamily="18" charset="0"/>
                <a:cs typeface="Times New Roman" panose="02020603050405020304" pitchFamily="18" charset="0"/>
              </a:rPr>
              <a:t>РАМКИ ВСТАВЛЯЮТ В СТАНДАРТНЫЙ УЛЕЙ. МОЖНО ВСТАВЛЯТЬ ОТ 6 ДО 10 РАМОК В ЗАВИСИМОСТИ ОТ РАЗМЕРА УЛЬЯ. В РАМКАХ НАХОДЯТСЯ ДВА ОТВЕРСТИЯ, СНИЗУ ДЛЯ ОТКАЧКИ МЕДА, А СВЕРХУ ДЛЯ ДОСТУПА КЛЮЧА.</a:t>
            </a:r>
          </a:p>
          <a:p>
            <a:pPr algn="just"/>
            <a:r>
              <a:rPr lang="ru-RU" sz="1400" b="1" dirty="0" smtClean="0">
                <a:solidFill>
                  <a:srgbClr val="00B050"/>
                </a:solidFill>
                <a:latin typeface="Times New Roman" panose="02020603050405020304" pitchFamily="18" charset="0"/>
                <a:cs typeface="Times New Roman" panose="02020603050405020304" pitchFamily="18" charset="0"/>
              </a:rPr>
              <a:t>КОГДА СОТЫ НАПОЛНЯТСЯ МЕДОМ, НУЖНО СНЯТЬ КРЫШКИ ДЛЯ ОТВЕРСТИЯ КЛЮЧА СВЕРХУ И ОТКРЫТЬ ТРУБКИ СНИЗУ ДЛЯ ВЫТЕКАНИЯ МЕДА, ЗАТЕМ ВСТАВИТЬ КЛЮЧ В ВЕРХНЕЕ ОТВЕРСТИЕ И ПОВЕРНУТЬ НА 90 ГРАДУСОВ.</a:t>
            </a:r>
          </a:p>
          <a:p>
            <a:pPr algn="just"/>
            <a:r>
              <a:rPr lang="ru-RU" sz="1400" b="1" dirty="0" smtClean="0">
                <a:solidFill>
                  <a:srgbClr val="00B050"/>
                </a:solidFill>
                <a:latin typeface="Times New Roman" panose="02020603050405020304" pitchFamily="18" charset="0"/>
                <a:cs typeface="Times New Roman" panose="02020603050405020304" pitchFamily="18" charset="0"/>
              </a:rPr>
              <a:t>ВНУТРИ ТЕПЕРЬ СОТЫ РАЗДЕЛИЛИСЬ И ПРЕВРАТИЛИСЬ В КАНАЛЫ ДЛЯ СТЕКАНИЯ МЕДА.ПОСЛЕ ОКОНЧАНИЯ РАБОТЫ НУЖНО ВСЕГО ЛИШЬ ПОВЕРНУТЬ КЛЮЧ ОБРАТНО И ЗАКРЫТЬ НИЖНЕЕ ОТВЕРСТИЕ, ГДЕ ВСТАВЛЯЛАСЬ ТРУБКА ДЛЯ ВЫТЕКАНИЯ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57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Хорохордина\Desktop\умный улей\HTB1t5IXaULrK1Rjy1zbq6AenFXae.jpg_q50-_1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4896" y="840689"/>
            <a:ext cx="5112568"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6495" y="188639"/>
            <a:ext cx="2592288" cy="646331"/>
          </a:xfrm>
          <a:prstGeom prst="rect">
            <a:avLst/>
          </a:prstGeom>
          <a:noFill/>
        </p:spPr>
        <p:txBody>
          <a:bodyPr wrap="square" rtlCol="0">
            <a:spAutoFit/>
          </a:bodyPr>
          <a:lstStyle/>
          <a:p>
            <a:r>
              <a:rPr lang="ru-RU" sz="3600" dirty="0" smtClean="0">
                <a:solidFill>
                  <a:srgbClr val="00B050"/>
                </a:solidFill>
                <a:latin typeface="Times New Roman" panose="02020603050405020304" pitchFamily="18" charset="0"/>
                <a:cs typeface="Times New Roman" panose="02020603050405020304" pitchFamily="18" charset="0"/>
              </a:rPr>
              <a:t>РАМКИ</a:t>
            </a:r>
            <a:endParaRPr lang="ru-RU" sz="3600" dirty="0">
              <a:solidFill>
                <a:srgbClr val="00B050"/>
              </a:solidFill>
              <a:latin typeface="Times New Roman" panose="02020603050405020304" pitchFamily="18" charset="0"/>
              <a:cs typeface="Times New Roman" panose="02020603050405020304" pitchFamily="18" charset="0"/>
            </a:endParaRPr>
          </a:p>
        </p:txBody>
      </p:sp>
      <p:pic>
        <p:nvPicPr>
          <p:cNvPr id="5122" name="Picture 2" descr="https://nettoplastru-images.storage.yandexcloud.net/medialibrary/85b/85b6b7099c17068b88567289fef9ba74/f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4" y="840689"/>
            <a:ext cx="3419872" cy="4559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5517232"/>
            <a:ext cx="7272808" cy="923330"/>
          </a:xfrm>
          <a:prstGeom prst="rect">
            <a:avLst/>
          </a:prstGeom>
          <a:noFill/>
        </p:spPr>
        <p:txBody>
          <a:bodyPr wrap="square" rtlCol="0">
            <a:spAutoFit/>
          </a:bodyPr>
          <a:lstStyle/>
          <a:p>
            <a:pPr algn="just"/>
            <a:r>
              <a:rPr lang="ru-RU" b="1" dirty="0" smtClean="0">
                <a:solidFill>
                  <a:srgbClr val="00B050"/>
                </a:solidFill>
                <a:latin typeface="Times New Roman" panose="02020603050405020304" pitchFamily="18" charset="0"/>
                <a:cs typeface="Times New Roman" panose="02020603050405020304" pitchFamily="18" charset="0"/>
              </a:rPr>
              <a:t>МАТЕРИАЛ РАМКИ: ИЗГОТОВЛЕН ИЗ ПИЩЕВОГО ПОЛИПРОПИЛЕНА. ПОВЕРХНОСТЬ СОТ АБСОЛЮТНО ГЛАДКАЯ, ЛЕГКО МОЕТСЯ И НЕ ВПИТЫВАЕТ ГРЯЗЬ. </a:t>
            </a:r>
            <a:endParaRPr lang="ru-RU"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88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Хорохордина\Desktop\умный улей\s-l16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64704"/>
            <a:ext cx="4958011" cy="49580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558200085"/>
              </p:ext>
            </p:extLst>
          </p:nvPr>
        </p:nvGraphicFramePr>
        <p:xfrm>
          <a:off x="539552" y="2060848"/>
          <a:ext cx="3034680" cy="2438400"/>
        </p:xfrm>
        <a:graphic>
          <a:graphicData uri="http://schemas.openxmlformats.org/drawingml/2006/table">
            <a:tbl>
              <a:tblPr>
                <a:tableStyleId>{5C22544A-7EE6-4342-B048-85BDC9FD1C3A}</a:tableStyleId>
              </a:tblPr>
              <a:tblGrid>
                <a:gridCol w="3034680"/>
              </a:tblGrid>
              <a:tr h="1440159">
                <a:tc>
                  <a:txBody>
                    <a:bodyPr/>
                    <a:lstStyle/>
                    <a:p>
                      <a:pPr algn="ctr">
                        <a:spcAft>
                          <a:spcPts val="0"/>
                        </a:spcAft>
                      </a:pPr>
                      <a:r>
                        <a:rPr lang="ru-RU" sz="1600" b="1" i="0" dirty="0">
                          <a:solidFill>
                            <a:schemeClr val="accent3">
                              <a:lumMod val="50000"/>
                            </a:schemeClr>
                          </a:solidFill>
                          <a:effectLst/>
                          <a:latin typeface="Times New Roman" panose="02020603050405020304" pitchFamily="18" charset="0"/>
                          <a:cs typeface="Times New Roman" panose="02020603050405020304" pitchFamily="18" charset="0"/>
                        </a:rPr>
                        <a:t>9 человек (Специалисты </a:t>
                      </a:r>
                      <a:r>
                        <a:rPr lang="en-US" sz="1600" b="1" i="0" dirty="0">
                          <a:solidFill>
                            <a:schemeClr val="accent3">
                              <a:lumMod val="50000"/>
                            </a:schemeClr>
                          </a:solidFill>
                          <a:effectLst/>
                          <a:latin typeface="Times New Roman" panose="02020603050405020304" pitchFamily="18" charset="0"/>
                          <a:cs typeface="Times New Roman" panose="02020603050405020304" pitchFamily="18" charset="0"/>
                        </a:rPr>
                        <a:t>IT</a:t>
                      </a:r>
                      <a:r>
                        <a:rPr lang="ru-RU" sz="1600" b="1" i="0" dirty="0">
                          <a:solidFill>
                            <a:schemeClr val="accent3">
                              <a:lumMod val="50000"/>
                            </a:schemeClr>
                          </a:solidFill>
                          <a:effectLst/>
                          <a:latin typeface="Times New Roman" panose="02020603050405020304" pitchFamily="18" charset="0"/>
                          <a:cs typeface="Times New Roman" panose="02020603050405020304" pitchFamily="18" charset="0"/>
                        </a:rPr>
                        <a:t> – технологии», «Учёный-Агроном», «Педагог-психолог», «Методист по воспитательной работе», «Зоотехник-пчеловод», «Специалист по социальной работе», «Технолог сельскохозяйственного производства»).</a:t>
                      </a:r>
                      <a:endParaRPr lang="ru-RU" sz="1100" b="1" i="0" dirty="0">
                        <a:solidFill>
                          <a:schemeClr val="accent3">
                            <a:lumMod val="50000"/>
                          </a:schemeClr>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chemeClr val="bg1"/>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466501332"/>
              </p:ext>
            </p:extLst>
          </p:nvPr>
        </p:nvGraphicFramePr>
        <p:xfrm>
          <a:off x="611560" y="404664"/>
          <a:ext cx="2952328" cy="1466279"/>
        </p:xfrm>
        <a:graphic>
          <a:graphicData uri="http://schemas.openxmlformats.org/drawingml/2006/table">
            <a:tbl>
              <a:tblPr>
                <a:tableStyleId>{5C22544A-7EE6-4342-B048-85BDC9FD1C3A}</a:tableStyleId>
              </a:tblPr>
              <a:tblGrid>
                <a:gridCol w="2952328"/>
              </a:tblGrid>
              <a:tr h="302230">
                <a:tc>
                  <a:txBody>
                    <a:bodyPr/>
                    <a:lstStyle/>
                    <a:p>
                      <a:pPr algn="ctr">
                        <a:lnSpc>
                          <a:spcPct val="115000"/>
                        </a:lnSpc>
                        <a:spcAft>
                          <a:spcPts val="0"/>
                        </a:spcAft>
                      </a:pPr>
                      <a:endParaRPr lang="ru-RU" sz="1400" b="1" dirty="0">
                        <a:solidFill>
                          <a:schemeClr val="accent2">
                            <a:lumMod val="50000"/>
                          </a:schemeClr>
                        </a:solidFill>
                        <a:effectLst/>
                        <a:latin typeface="Times New Roman" panose="02020603050405020304" pitchFamily="18" charset="0"/>
                        <a:ea typeface="Times New Roman"/>
                        <a:cs typeface="Times New Roman" panose="02020603050405020304" pitchFamily="18" charset="0"/>
                      </a:endParaRPr>
                    </a:p>
                  </a:txBody>
                  <a:tcPr marL="39370" marR="39370" marT="64770" marB="64770">
                    <a:solidFill>
                      <a:schemeClr val="accent6">
                        <a:lumMod val="60000"/>
                        <a:lumOff val="40000"/>
                        <a:alpha val="50000"/>
                      </a:schemeClr>
                    </a:solidFill>
                  </a:tcPr>
                </a:tc>
              </a:tr>
              <a:tr h="928404">
                <a:tc>
                  <a:txBody>
                    <a:bodyPr/>
                    <a:lstStyle/>
                    <a:p>
                      <a:pPr algn="ctr">
                        <a:lnSpc>
                          <a:spcPct val="115000"/>
                        </a:lnSpc>
                        <a:spcAft>
                          <a:spcPts val="0"/>
                        </a:spcAft>
                      </a:pPr>
                      <a:r>
                        <a:rPr lang="ru-RU" sz="1400" b="1" dirty="0">
                          <a:solidFill>
                            <a:schemeClr val="accent2">
                              <a:lumMod val="50000"/>
                            </a:schemeClr>
                          </a:solidFill>
                          <a:effectLst/>
                          <a:latin typeface="Times New Roman" panose="02020603050405020304" pitchFamily="18" charset="0"/>
                          <a:cs typeface="Times New Roman" panose="02020603050405020304" pitchFamily="18" charset="0"/>
                        </a:rPr>
                        <a:t>Кадровое обеспечение профориентационного проекта (численность и квалификация персонала)</a:t>
                      </a:r>
                      <a:endParaRPr lang="ru-RU" sz="1400" b="1" dirty="0">
                        <a:solidFill>
                          <a:schemeClr val="accent2">
                            <a:lumMod val="50000"/>
                          </a:schemeClr>
                        </a:solidFill>
                        <a:effectLst/>
                        <a:latin typeface="Times New Roman" panose="02020603050405020304" pitchFamily="18" charset="0"/>
                        <a:ea typeface="Times New Roman"/>
                        <a:cs typeface="Times New Roman" panose="02020603050405020304" pitchFamily="18" charset="0"/>
                      </a:endParaRPr>
                    </a:p>
                  </a:txBody>
                  <a:tcPr marL="39370" marR="39370" marT="64770" marB="64770">
                    <a:solidFill>
                      <a:schemeClr val="accent6">
                        <a:lumMod val="60000"/>
                        <a:lumOff val="40000"/>
                        <a:alpha val="50000"/>
                      </a:schemeClr>
                    </a:solidFill>
                  </a:tcPr>
                </a:tc>
              </a:tr>
            </a:tbl>
          </a:graphicData>
        </a:graphic>
      </p:graphicFrame>
    </p:spTree>
    <p:extLst>
      <p:ext uri="{BB962C8B-B14F-4D97-AF65-F5344CB8AC3E}">
        <p14:creationId xmlns:p14="http://schemas.microsoft.com/office/powerpoint/2010/main" val="2596722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Хорохордина\Desktop\умный улей\$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1340768"/>
            <a:ext cx="4032448"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685308874"/>
              </p:ext>
            </p:extLst>
          </p:nvPr>
        </p:nvGraphicFramePr>
        <p:xfrm>
          <a:off x="539552" y="404664"/>
          <a:ext cx="8229600" cy="822960"/>
        </p:xfrm>
        <a:graphic>
          <a:graphicData uri="http://schemas.openxmlformats.org/drawingml/2006/table">
            <a:tbl>
              <a:tblPr>
                <a:tableStyleId>{5C22544A-7EE6-4342-B048-85BDC9FD1C3A}</a:tableStyleId>
              </a:tblPr>
              <a:tblGrid>
                <a:gridCol w="8229600"/>
              </a:tblGrid>
              <a:tr h="0">
                <a:tc>
                  <a:txBody>
                    <a:bodyPr/>
                    <a:lstStyle/>
                    <a:p>
                      <a:pPr algn="ctr">
                        <a:spcAft>
                          <a:spcPts val="0"/>
                        </a:spcAft>
                      </a:pPr>
                      <a:r>
                        <a:rPr lang="ru-RU" sz="1800" dirty="0">
                          <a:solidFill>
                            <a:schemeClr val="accent2">
                              <a:lumMod val="50000"/>
                            </a:schemeClr>
                          </a:solidFill>
                          <a:effectLst/>
                          <a:latin typeface="Times New Roman" panose="02020603050405020304" pitchFamily="18" charset="0"/>
                          <a:cs typeface="Times New Roman" panose="02020603050405020304" pitchFamily="18" charset="0"/>
                        </a:rPr>
                        <a:t>Перспективы развития профориентационного проекта. Возможность воспроизведения технологии реализации проекта, дальнейшего развития профориентационного проекта по окончании срока его финансирования</a:t>
                      </a:r>
                      <a:endParaRPr lang="ru-RU" sz="1200" dirty="0">
                        <a:solidFill>
                          <a:schemeClr val="accent2">
                            <a:lumMod val="50000"/>
                          </a:schemeClr>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chemeClr val="accent6">
                        <a:lumMod val="40000"/>
                        <a:lumOff val="60000"/>
                      </a:schemeClr>
                    </a:solidFill>
                  </a:tcPr>
                </a:tc>
              </a:tr>
            </a:tbl>
          </a:graphicData>
        </a:graphic>
      </p:graphicFrame>
      <p:sp>
        <p:nvSpPr>
          <p:cNvPr id="3" name="Прямоугольник 2"/>
          <p:cNvSpPr/>
          <p:nvPr/>
        </p:nvSpPr>
        <p:spPr>
          <a:xfrm>
            <a:off x="395536" y="1556792"/>
            <a:ext cx="3744416" cy="3477875"/>
          </a:xfrm>
          <a:prstGeom prst="rect">
            <a:avLst/>
          </a:prstGeom>
          <a:solidFill>
            <a:schemeClr val="accent6">
              <a:lumMod val="40000"/>
              <a:lumOff val="60000"/>
              <a:alpha val="56000"/>
            </a:schemeClr>
          </a:solidFill>
        </p:spPr>
        <p:txBody>
          <a:bodyPr wrap="square">
            <a:spAutoFit/>
          </a:bodyPr>
          <a:lstStyle/>
          <a:p>
            <a:pPr algn="ctr"/>
            <a:r>
              <a:rPr lang="ru-RU" sz="2000" b="1" dirty="0">
                <a:solidFill>
                  <a:srgbClr val="00B050"/>
                </a:solidFill>
                <a:latin typeface="Times New Roman" panose="02020603050405020304" pitchFamily="18" charset="0"/>
                <a:cs typeface="Times New Roman" panose="02020603050405020304" pitchFamily="18" charset="0"/>
              </a:rPr>
              <a:t>Проект планируется реализовывать на постоянной основе, через проведение выездных профориентационных мероприятий, с целью популяризации профессий агропромышленного комплекса, а также проведение мастер-классов, экскурсий и учебных игр.</a:t>
            </a:r>
            <a:endParaRPr lang="ru-RU" sz="2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40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699792" y="1412776"/>
            <a:ext cx="6192688" cy="3600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TextBox 5"/>
          <p:cNvSpPr txBox="1"/>
          <p:nvPr/>
        </p:nvSpPr>
        <p:spPr>
          <a:xfrm>
            <a:off x="2843808" y="1692889"/>
            <a:ext cx="5976664" cy="3046988"/>
          </a:xfrm>
          <a:prstGeom prst="rect">
            <a:avLst/>
          </a:prstGeom>
          <a:noFill/>
        </p:spPr>
        <p:txBody>
          <a:bodyPr wrap="square" rtlCol="0">
            <a:spAutoFit/>
          </a:bodyPr>
          <a:lstStyle/>
          <a:p>
            <a:pPr algn="ctr"/>
            <a:r>
              <a:rPr lang="ru-RU" sz="2400" b="1" dirty="0" smtClean="0">
                <a:solidFill>
                  <a:schemeClr val="accent6">
                    <a:lumMod val="75000"/>
                  </a:schemeClr>
                </a:solidFill>
                <a:latin typeface="Times New Roman" panose="02020603050405020304" pitchFamily="18" charset="0"/>
                <a:cs typeface="Times New Roman" panose="02020603050405020304" pitchFamily="18" charset="0"/>
              </a:rPr>
              <a:t>ОРГАНИЗАЦИЯ ОБРАЗОВАТЕЛЬНОЙ ДЕЯТЕЛЬНОСТИ ПО ПРОГРАММАМ ДОПОЛНИТЕЛЬНОГО ОБРАЗОВАНИЯ ДЕТЕЙ, НАПРАВЛЕННЫХ НА ПРОФЕССИОНАЛЬНОЕ ОРИЕНТИРОВАНИЕ ОБУЧАЮЩИХСЯ ОБЩЕОБРАЗОВАТЕЛЬНЫХ ОРГАНИЗАЦИЙ.</a:t>
            </a:r>
            <a:endParaRPr lang="ru-RU" sz="2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85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39552" y="422215"/>
            <a:ext cx="7848872"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TextBox 7"/>
          <p:cNvSpPr txBox="1"/>
          <p:nvPr/>
        </p:nvSpPr>
        <p:spPr>
          <a:xfrm>
            <a:off x="1187624" y="764704"/>
            <a:ext cx="6912768" cy="1508105"/>
          </a:xfrm>
          <a:prstGeom prst="rect">
            <a:avLst/>
          </a:prstGeom>
          <a:noFill/>
        </p:spPr>
        <p:txBody>
          <a:bodyPr wrap="square" rtlCol="0">
            <a:spAutoFit/>
          </a:bodyPr>
          <a:lstStyle/>
          <a:p>
            <a:r>
              <a:rPr lang="ru-RU" sz="2000" b="1" dirty="0" smtClean="0">
                <a:solidFill>
                  <a:srgbClr val="92D050"/>
                </a:solidFill>
                <a:latin typeface="Times New Roman" panose="02020603050405020304" pitchFamily="18" charset="0"/>
                <a:cs typeface="Times New Roman" panose="02020603050405020304" pitchFamily="18" charset="0"/>
              </a:rPr>
              <a:t>ЦЕЛЬ ПРОФОРИЕНТАЦИОННОГО ПРОЕКТА:</a:t>
            </a:r>
          </a:p>
          <a:p>
            <a:endParaRPr lang="ru-RU" b="1" dirty="0" smtClean="0">
              <a:solidFill>
                <a:srgbClr val="92D050"/>
              </a:solidFill>
              <a:latin typeface="Times New Roman" panose="02020603050405020304" pitchFamily="18" charset="0"/>
              <a:cs typeface="Times New Roman" panose="02020603050405020304" pitchFamily="18" charset="0"/>
            </a:endParaRPr>
          </a:p>
          <a:p>
            <a:r>
              <a:rPr lang="ru-RU" b="1" dirty="0" smtClean="0">
                <a:solidFill>
                  <a:srgbClr val="92D050"/>
                </a:solidFill>
                <a:latin typeface="Times New Roman" panose="02020603050405020304" pitchFamily="18" charset="0"/>
                <a:cs typeface="Times New Roman" panose="02020603050405020304" pitchFamily="18" charset="0"/>
              </a:rPr>
              <a:t>СОЗДАТЬ ДЕЙСТВУЮЩИЙ МОБИЛЬНЫЙ ЭКСПЕРИМЕНТАЛЬНЫЙ УЛЕЙ, ОБОРУДОВАННЫЙ СОВРЕМЕННОЙ ЭЛЕКТРОНИКОЙ.</a:t>
            </a:r>
            <a:endParaRPr lang="ru-RU" b="1" dirty="0">
              <a:solidFill>
                <a:srgbClr val="92D050"/>
              </a:solidFill>
              <a:latin typeface="Times New Roman" panose="02020603050405020304" pitchFamily="18" charset="0"/>
              <a:cs typeface="Times New Roman" panose="02020603050405020304" pitchFamily="18" charset="0"/>
            </a:endParaRPr>
          </a:p>
        </p:txBody>
      </p:sp>
      <p:pic>
        <p:nvPicPr>
          <p:cNvPr id="2049" name="Picture 1" descr="C:\Users\Хорохордина\Desktop\умный улей\scale_2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132234"/>
            <a:ext cx="4614687" cy="350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8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552" y="422214"/>
            <a:ext cx="7848872" cy="58871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Объект 2"/>
          <p:cNvSpPr>
            <a:spLocks noGrp="1"/>
          </p:cNvSpPr>
          <p:nvPr>
            <p:ph idx="1"/>
          </p:nvPr>
        </p:nvSpPr>
        <p:spPr>
          <a:xfrm>
            <a:off x="899592" y="692696"/>
            <a:ext cx="7632848" cy="5256584"/>
          </a:xfrm>
        </p:spPr>
        <p:txBody>
          <a:bodyPr>
            <a:normAutofit fontScale="85000" lnSpcReduction="20000"/>
          </a:bodyPr>
          <a:lstStyle/>
          <a:p>
            <a:pPr algn="ctr"/>
            <a:r>
              <a:rPr lang="ru-RU" b="1" dirty="0" smtClean="0">
                <a:solidFill>
                  <a:srgbClr val="92D050"/>
                </a:solidFill>
                <a:latin typeface="Times New Roman" panose="02020603050405020304" pitchFamily="18" charset="0"/>
                <a:cs typeface="Times New Roman" panose="02020603050405020304" pitchFamily="18" charset="0"/>
              </a:rPr>
              <a:t>ЗАДАЧИ ПРОФОРИЕНТАЦИОННОГО ПРОЕКТА</a:t>
            </a:r>
          </a:p>
          <a:p>
            <a:pPr algn="ctr"/>
            <a:endParaRPr lang="ru-RU" b="1" dirty="0" smtClean="0">
              <a:solidFill>
                <a:srgbClr val="92D050"/>
              </a:solidFill>
              <a:latin typeface="Times New Roman" panose="02020603050405020304" pitchFamily="18" charset="0"/>
              <a:cs typeface="Times New Roman" panose="02020603050405020304" pitchFamily="18" charset="0"/>
            </a:endParaRPr>
          </a:p>
          <a:p>
            <a:pPr marL="0" indent="0">
              <a:buNone/>
            </a:pPr>
            <a:r>
              <a:rPr lang="ru-RU" b="1" dirty="0" smtClean="0">
                <a:solidFill>
                  <a:srgbClr val="92D050"/>
                </a:solidFill>
                <a:latin typeface="Times New Roman" panose="02020603050405020304" pitchFamily="18" charset="0"/>
                <a:cs typeface="Times New Roman" panose="02020603050405020304" pitchFamily="18" charset="0"/>
              </a:rPr>
              <a:t>1. СОСТАВИТЬ ЧЕРТЕЖ И ИЗГОТОВИТЬ КОРПУС «УМНОГО УЛЬЯ»</a:t>
            </a:r>
          </a:p>
          <a:p>
            <a:pPr marL="0" indent="0">
              <a:buNone/>
            </a:pPr>
            <a:r>
              <a:rPr lang="ru-RU" b="1" dirty="0" smtClean="0">
                <a:solidFill>
                  <a:srgbClr val="92D050"/>
                </a:solidFill>
                <a:latin typeface="Times New Roman" panose="02020603050405020304" pitchFamily="18" charset="0"/>
                <a:cs typeface="Times New Roman" panose="02020603050405020304" pitchFamily="18" charset="0"/>
              </a:rPr>
              <a:t>2. ОСНАСТИТЬ СОВРЕМЕННОЙ ЭЛЕКТРОНИКОЙ:</a:t>
            </a:r>
          </a:p>
          <a:p>
            <a:pPr marL="0" indent="0">
              <a:buNone/>
            </a:pPr>
            <a:r>
              <a:rPr lang="ru-RU" b="1" dirty="0" smtClean="0">
                <a:solidFill>
                  <a:srgbClr val="92D050"/>
                </a:solidFill>
                <a:latin typeface="Times New Roman" panose="02020603050405020304" pitchFamily="18" charset="0"/>
                <a:cs typeface="Times New Roman" panose="02020603050405020304" pitchFamily="18" charset="0"/>
              </a:rPr>
              <a:t>ВЕСЫ, ВЛАЖНОСТЬ, ТЕМПЕРАТУРА, ВИДЕОНАБЛЮДЕНИЕ, СБОР МЕДА.</a:t>
            </a:r>
          </a:p>
          <a:p>
            <a:pPr marL="0" indent="0">
              <a:buNone/>
            </a:pPr>
            <a:r>
              <a:rPr lang="ru-RU" b="1" dirty="0" smtClean="0">
                <a:solidFill>
                  <a:srgbClr val="92D050"/>
                </a:solidFill>
                <a:latin typeface="Times New Roman" panose="02020603050405020304" pitchFamily="18" charset="0"/>
                <a:cs typeface="Times New Roman" panose="02020603050405020304" pitchFamily="18" charset="0"/>
              </a:rPr>
              <a:t>3.ВНЕДРИТЬ СОВРЕМЕННУЮ ТЕХНОЛОГИЮ ПО СБОРУ МЁДА НА УЧЕБНОЙ ПАСЕКИ ОГБПОУ «КАПТ»</a:t>
            </a:r>
          </a:p>
          <a:p>
            <a:pPr marL="0" indent="0">
              <a:buNone/>
            </a:pPr>
            <a:r>
              <a:rPr lang="ru-RU" b="1" dirty="0" smtClean="0">
                <a:solidFill>
                  <a:srgbClr val="92D050"/>
                </a:solidFill>
                <a:latin typeface="Times New Roman" panose="02020603050405020304" pitchFamily="18" charset="0"/>
                <a:cs typeface="Times New Roman" panose="02020603050405020304" pitchFamily="18" charset="0"/>
              </a:rPr>
              <a:t>4. ПРОВЕСТИ ПРЕЗЕНТАЦИЮ, МАСТЕР КЛАССЫ «УМНОГО УЛЬЯ»</a:t>
            </a:r>
            <a:endParaRPr lang="ru-RU"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55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39552" y="548680"/>
            <a:ext cx="8064896" cy="58871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116088148"/>
              </p:ext>
            </p:extLst>
          </p:nvPr>
        </p:nvGraphicFramePr>
        <p:xfrm>
          <a:off x="755576" y="1124744"/>
          <a:ext cx="7920880" cy="4389120"/>
        </p:xfrm>
        <a:graphic>
          <a:graphicData uri="http://schemas.openxmlformats.org/drawingml/2006/table">
            <a:tbl>
              <a:tblPr>
                <a:tableStyleId>{5C22544A-7EE6-4342-B048-85BDC9FD1C3A}</a:tableStyleId>
              </a:tblPr>
              <a:tblGrid>
                <a:gridCol w="7920880"/>
              </a:tblGrid>
              <a:tr h="3287077">
                <a:tc>
                  <a:txBody>
                    <a:bodyPr/>
                    <a:lstStyle/>
                    <a:p>
                      <a:pPr algn="ctr">
                        <a:spcAft>
                          <a:spcPts val="0"/>
                        </a:spcAft>
                      </a:pPr>
                      <a:r>
                        <a:rPr lang="ru-RU" sz="2400" b="1" dirty="0" smtClean="0">
                          <a:solidFill>
                            <a:schemeClr val="accent6">
                              <a:lumMod val="75000"/>
                            </a:schemeClr>
                          </a:solidFill>
                          <a:effectLst/>
                          <a:latin typeface="Times New Roman" panose="02020603050405020304" pitchFamily="18" charset="0"/>
                          <a:cs typeface="Times New Roman" panose="02020603050405020304" pitchFamily="18" charset="0"/>
                        </a:rPr>
                        <a:t>ОБРАЗОВАТЕЛЬНАЯ ПРОГРАММА «УМНЫЙ УЛЕЙ»</a:t>
                      </a:r>
                      <a:endParaRPr lang="ru-RU" sz="1600" b="1" dirty="0" smtClean="0">
                        <a:solidFill>
                          <a:schemeClr val="accent6">
                            <a:lumMod val="75000"/>
                          </a:schemeClr>
                        </a:solidFill>
                        <a:effectLst/>
                        <a:latin typeface="Times New Roman" panose="02020603050405020304" pitchFamily="18" charset="0"/>
                        <a:cs typeface="Times New Roman" panose="02020603050405020304" pitchFamily="18" charset="0"/>
                      </a:endParaRPr>
                    </a:p>
                    <a:p>
                      <a:pPr marL="342900" lvl="0" indent="-342900" algn="l">
                        <a:spcAft>
                          <a:spcPts val="0"/>
                        </a:spcAft>
                        <a:buFont typeface="+mj-lt"/>
                        <a:buAutoNum type="arabicPeriod"/>
                      </a:pPr>
                      <a:r>
                        <a:rPr lang="ru-RU" sz="2400" b="1" dirty="0" smtClean="0">
                          <a:solidFill>
                            <a:schemeClr val="accent6">
                              <a:lumMod val="75000"/>
                            </a:schemeClr>
                          </a:solidFill>
                          <a:effectLst/>
                          <a:latin typeface="Times New Roman" panose="02020603050405020304" pitchFamily="18" charset="0"/>
                          <a:cs typeface="Times New Roman" panose="02020603050405020304" pitchFamily="18" charset="0"/>
                        </a:rPr>
                        <a:t>ЗНАКОМСТВО С УЧЕБНЫМ УЛЬЕМ (УСТРОЙСТВО УЛЬЯ, СТРОЕНИЕ ПЧЕЛЫ, КАЧКА МЕДА)</a:t>
                      </a:r>
                      <a:endParaRPr lang="ru-RU" sz="1600" b="1" dirty="0" smtClean="0">
                        <a:solidFill>
                          <a:schemeClr val="accent6">
                            <a:lumMod val="75000"/>
                          </a:schemeClr>
                        </a:solidFill>
                        <a:effectLst/>
                        <a:latin typeface="Times New Roman" panose="02020603050405020304" pitchFamily="18" charset="0"/>
                        <a:cs typeface="Times New Roman" panose="02020603050405020304" pitchFamily="18" charset="0"/>
                      </a:endParaRPr>
                    </a:p>
                    <a:p>
                      <a:pPr marL="342900" lvl="0" indent="-342900" algn="l">
                        <a:spcAft>
                          <a:spcPts val="0"/>
                        </a:spcAft>
                        <a:buFont typeface="+mj-lt"/>
                        <a:buAutoNum type="arabicPeriod"/>
                      </a:pPr>
                      <a:r>
                        <a:rPr lang="ru-RU" sz="2400" b="1" dirty="0" smtClean="0">
                          <a:solidFill>
                            <a:schemeClr val="accent6">
                              <a:lumMod val="75000"/>
                            </a:schemeClr>
                          </a:solidFill>
                          <a:effectLst/>
                          <a:latin typeface="Times New Roman" panose="02020603050405020304" pitchFamily="18" charset="0"/>
                          <a:cs typeface="Times New Roman" panose="02020603050405020304" pitchFamily="18" charset="0"/>
                        </a:rPr>
                        <a:t>УСТРОЙСТВО УМНОГО УЛЬЯ</a:t>
                      </a:r>
                      <a:endParaRPr lang="ru-RU" sz="1600" b="1" dirty="0" smtClean="0">
                        <a:solidFill>
                          <a:schemeClr val="accent6">
                            <a:lumMod val="75000"/>
                          </a:schemeClr>
                        </a:solidFill>
                        <a:effectLst/>
                        <a:latin typeface="Times New Roman" panose="02020603050405020304" pitchFamily="18" charset="0"/>
                        <a:cs typeface="Times New Roman" panose="02020603050405020304" pitchFamily="18" charset="0"/>
                      </a:endParaRPr>
                    </a:p>
                    <a:p>
                      <a:pPr marL="342900" lvl="0" indent="-342900" algn="l">
                        <a:spcAft>
                          <a:spcPts val="0"/>
                        </a:spcAft>
                        <a:buFont typeface="+mj-lt"/>
                        <a:buAutoNum type="arabicPeriod"/>
                      </a:pPr>
                      <a:r>
                        <a:rPr lang="ru-RU" sz="2400" b="1" dirty="0" smtClean="0">
                          <a:solidFill>
                            <a:schemeClr val="accent6">
                              <a:lumMod val="75000"/>
                            </a:schemeClr>
                          </a:solidFill>
                          <a:effectLst/>
                          <a:latin typeface="Times New Roman" panose="02020603050405020304" pitchFamily="18" charset="0"/>
                          <a:cs typeface="Times New Roman" panose="02020603050405020304" pitchFamily="18" charset="0"/>
                        </a:rPr>
                        <a:t>ИСПОЛЬЗОВАНИЕ ТЕХНИЧЕСКОГО ОСНАЩЕНИЯ (ВЕСЫ, ДАТЧИК С ИЗМЕРЕНИЕМ ВЛАЖНОСТИ, ОТКАЧИВАЮЩЕЕ УСТРОЙСТВО, ПРОГРАММНОЕ ОБЕСПЕЧЕНИЕ УМНОГО УЛЬЯ)</a:t>
                      </a:r>
                      <a:endParaRPr lang="ru-RU" sz="1600" b="1" dirty="0" smtClean="0">
                        <a:solidFill>
                          <a:schemeClr val="accent6">
                            <a:lumMod val="75000"/>
                          </a:schemeClr>
                        </a:solidFill>
                        <a:effectLst/>
                        <a:latin typeface="Times New Roman" panose="02020603050405020304" pitchFamily="18" charset="0"/>
                        <a:cs typeface="Times New Roman" panose="02020603050405020304" pitchFamily="18" charset="0"/>
                      </a:endParaRPr>
                    </a:p>
                    <a:p>
                      <a:pPr marL="230505" algn="l">
                        <a:spcAft>
                          <a:spcPts val="0"/>
                        </a:spcAft>
                      </a:pPr>
                      <a:r>
                        <a:rPr lang="ru-RU" sz="2400" b="1" dirty="0" smtClean="0">
                          <a:solidFill>
                            <a:schemeClr val="accent6">
                              <a:lumMod val="75000"/>
                            </a:schemeClr>
                          </a:solidFill>
                          <a:effectLst/>
                          <a:latin typeface="Times New Roman" panose="02020603050405020304" pitchFamily="18" charset="0"/>
                          <a:cs typeface="Times New Roman" panose="02020603050405020304" pitchFamily="18" charset="0"/>
                        </a:rPr>
                        <a:t>4. ПРАКТИЧЕСКОЕ ПРИМЕНЕНИЕ</a:t>
                      </a:r>
                      <a:endParaRPr lang="ru-RU" sz="1600" b="1" dirty="0">
                        <a:solidFill>
                          <a:schemeClr val="accent6">
                            <a:lumMod val="75000"/>
                          </a:schemeClr>
                        </a:solidFill>
                        <a:effectLst/>
                        <a:latin typeface="Times New Roman" panose="02020603050405020304" pitchFamily="18" charset="0"/>
                        <a:ea typeface="Times New Roman"/>
                        <a:cs typeface="Times New Roman" panose="02020603050405020304" pitchFamily="18" charset="0"/>
                      </a:endParaRPr>
                    </a:p>
                  </a:txBody>
                  <a:tcPr marL="114300" marR="114300" marT="0" marB="0">
                    <a:noFill/>
                  </a:tcPr>
                </a:tc>
              </a:tr>
            </a:tbl>
          </a:graphicData>
        </a:graphic>
      </p:graphicFrame>
    </p:spTree>
    <p:extLst>
      <p:ext uri="{BB962C8B-B14F-4D97-AF65-F5344CB8AC3E}">
        <p14:creationId xmlns:p14="http://schemas.microsoft.com/office/powerpoint/2010/main" val="1050015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552" y="116632"/>
            <a:ext cx="7848872" cy="6192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Объект 2"/>
          <p:cNvSpPr>
            <a:spLocks noGrp="1"/>
          </p:cNvSpPr>
          <p:nvPr>
            <p:ph idx="1"/>
          </p:nvPr>
        </p:nvSpPr>
        <p:spPr>
          <a:xfrm>
            <a:off x="930424" y="260648"/>
            <a:ext cx="7067128" cy="6192688"/>
          </a:xfrm>
        </p:spPr>
        <p:txBody>
          <a:bodyPr>
            <a:normAutofit fontScale="55000" lnSpcReduction="20000"/>
          </a:bodyPr>
          <a:lstStyle/>
          <a:p>
            <a:r>
              <a:rPr lang="ru-RU" b="1" dirty="0" smtClean="0">
                <a:solidFill>
                  <a:srgbClr val="92D050"/>
                </a:solidFill>
                <a:latin typeface="Times New Roman" panose="02020603050405020304" pitchFamily="18" charset="0"/>
                <a:cs typeface="Times New Roman" panose="02020603050405020304" pitchFamily="18" charset="0"/>
              </a:rPr>
              <a:t>МАТЕРИАЛЬНО-ТЕХНИЧЕСКОЕ ОБЕСПЕЧЕНИЕ:</a:t>
            </a:r>
          </a:p>
          <a:p>
            <a:r>
              <a:rPr lang="ru-RU" b="1" dirty="0" smtClean="0">
                <a:solidFill>
                  <a:srgbClr val="92D050"/>
                </a:solidFill>
                <a:latin typeface="Times New Roman" panose="02020603050405020304" pitchFamily="18" charset="0"/>
                <a:cs typeface="Times New Roman" panose="02020603050405020304" pitchFamily="18" charset="0"/>
              </a:rPr>
              <a:t>ДЛЯ ПРОВЕДЕНИЯ ОБУЧАЮЩИХ  МАСТЕР-КЛАССОВ, ЭКСКУРСИЙ, СЕМИНАРОВ И КРУГЛЫХ СТОЛОВ  В ОГБПОУ«КРИВОШЕИНСКИЙ АГРОПРОМЫШЛЕННЫЙ ТЕХНИКУМ» :</a:t>
            </a:r>
          </a:p>
          <a:p>
            <a:r>
              <a:rPr lang="ru-RU" b="1" dirty="0" smtClean="0">
                <a:solidFill>
                  <a:srgbClr val="92D050"/>
                </a:solidFill>
                <a:latin typeface="Times New Roman" panose="02020603050405020304" pitchFamily="18" charset="0"/>
                <a:cs typeface="Times New Roman" panose="02020603050405020304" pitchFamily="18" charset="0"/>
              </a:rPr>
              <a:t>НА УЧЕБНОМ ХОЗЯЙСТВЕ ИМЕЕТСЯ ПАСЕКА, НА КОТОРОМ БУДЕТ ПРОХОДИТЬ ЭКСПЕРИМЕНТ ПО ПРАКТИЧЕСКОМУ ВНЕДРЕНИЮ УМНОГО УЛЬЯ, ЕГО ОБОРУДОВАНИЮ И ТЕХНИЧЕСКОМУ ОСНАЩЕНИЮ</a:t>
            </a:r>
          </a:p>
          <a:p>
            <a:pPr marL="0" indent="0">
              <a:buNone/>
            </a:pPr>
            <a:endParaRPr lang="ru-RU" b="1" dirty="0" smtClean="0">
              <a:solidFill>
                <a:srgbClr val="92D050"/>
              </a:solidFill>
              <a:latin typeface="Times New Roman" panose="02020603050405020304" pitchFamily="18" charset="0"/>
              <a:cs typeface="Times New Roman" panose="02020603050405020304" pitchFamily="18" charset="0"/>
            </a:endParaRPr>
          </a:p>
          <a:p>
            <a:r>
              <a:rPr lang="ru-RU" b="1" dirty="0" smtClean="0">
                <a:solidFill>
                  <a:srgbClr val="92D050"/>
                </a:solidFill>
                <a:latin typeface="Times New Roman" panose="02020603050405020304" pitchFamily="18" charset="0"/>
                <a:cs typeface="Times New Roman" panose="02020603050405020304" pitchFamily="18" charset="0"/>
              </a:rPr>
              <a:t>УЛЕЙ, ОБОРУДОВАННЫЙ ПРОГРАММНЫМ ОБЕСПЕЧЕНИЕМ;</a:t>
            </a:r>
          </a:p>
          <a:p>
            <a:endParaRPr lang="ru-RU" b="1" dirty="0" smtClean="0">
              <a:solidFill>
                <a:srgbClr val="92D050"/>
              </a:solidFill>
              <a:latin typeface="Times New Roman" panose="02020603050405020304" pitchFamily="18" charset="0"/>
              <a:cs typeface="Times New Roman" panose="02020603050405020304" pitchFamily="18" charset="0"/>
            </a:endParaRPr>
          </a:p>
          <a:p>
            <a:pPr marL="0" indent="0">
              <a:buNone/>
            </a:pPr>
            <a:r>
              <a:rPr lang="ru-RU" b="1" u="sng" dirty="0" smtClean="0">
                <a:solidFill>
                  <a:srgbClr val="92D050"/>
                </a:solidFill>
                <a:latin typeface="Times New Roman" panose="02020603050405020304" pitchFamily="18" charset="0"/>
                <a:cs typeface="Times New Roman" panose="02020603050405020304" pitchFamily="18" charset="0"/>
              </a:rPr>
              <a:t>КОМПЛЕКТАЦИЯ</a:t>
            </a:r>
          </a:p>
          <a:p>
            <a:pPr lvl="0"/>
            <a:r>
              <a:rPr lang="ru-RU" b="1" dirty="0" smtClean="0">
                <a:solidFill>
                  <a:srgbClr val="92D050"/>
                </a:solidFill>
                <a:latin typeface="Times New Roman" panose="02020603050405020304" pitchFamily="18" charset="0"/>
                <a:cs typeface="Times New Roman" panose="02020603050405020304" pitchFamily="18" charset="0"/>
              </a:rPr>
              <a:t>ДВУХЪЯРУСНЫЙ УЛЕЙ, ГДЕ ПОМЕЩАЮТСЯ ОБЫЧНЫЕ РАМКИ</a:t>
            </a:r>
          </a:p>
          <a:p>
            <a:pPr lvl="0"/>
            <a:r>
              <a:rPr lang="ru-RU" b="1" dirty="0" smtClean="0">
                <a:solidFill>
                  <a:srgbClr val="92D050"/>
                </a:solidFill>
                <a:latin typeface="Times New Roman" panose="02020603050405020304" pitchFamily="18" charset="0"/>
                <a:cs typeface="Times New Roman" panose="02020603050405020304" pitchFamily="18" charset="0"/>
              </a:rPr>
              <a:t>РАМКИ МЕХАНИЧЕСКОЙ ОТКАЧКИ МЕДА - 12 ШТ.</a:t>
            </a:r>
          </a:p>
          <a:p>
            <a:pPr lvl="0"/>
            <a:r>
              <a:rPr lang="ru-RU" b="1" dirty="0" smtClean="0">
                <a:solidFill>
                  <a:srgbClr val="92D050"/>
                </a:solidFill>
                <a:latin typeface="Times New Roman" panose="02020603050405020304" pitchFamily="18" charset="0"/>
                <a:cs typeface="Times New Roman" panose="02020603050405020304" pitchFamily="18" charset="0"/>
              </a:rPr>
              <a:t>ТРУБКИ ДЛЯ СЛИВА МЕДА 4 ШТ.</a:t>
            </a:r>
          </a:p>
          <a:p>
            <a:pPr lvl="0"/>
            <a:r>
              <a:rPr lang="ru-RU" b="1" dirty="0" smtClean="0">
                <a:solidFill>
                  <a:srgbClr val="92D050"/>
                </a:solidFill>
                <a:latin typeface="Times New Roman" panose="02020603050405020304" pitchFamily="18" charset="0"/>
                <a:cs typeface="Times New Roman" panose="02020603050405020304" pitchFamily="18" charset="0"/>
              </a:rPr>
              <a:t>ВЕСЫ</a:t>
            </a:r>
          </a:p>
          <a:p>
            <a:pPr lvl="0"/>
            <a:r>
              <a:rPr lang="ru-RU" b="1" dirty="0" smtClean="0">
                <a:solidFill>
                  <a:srgbClr val="92D050"/>
                </a:solidFill>
                <a:latin typeface="Times New Roman" panose="02020603050405020304" pitchFamily="18" charset="0"/>
                <a:cs typeface="Times New Roman" panose="02020603050405020304" pitchFamily="18" charset="0"/>
              </a:rPr>
              <a:t> ДАТЧИК С ИЗМЕРЕНИЕМ ВЛАЖНОСТИ</a:t>
            </a:r>
          </a:p>
          <a:p>
            <a:pPr lvl="0"/>
            <a:r>
              <a:rPr lang="ru-RU" b="1" dirty="0" smtClean="0">
                <a:solidFill>
                  <a:srgbClr val="92D050"/>
                </a:solidFill>
                <a:latin typeface="Times New Roman" panose="02020603050405020304" pitchFamily="18" charset="0"/>
                <a:cs typeface="Times New Roman" panose="02020603050405020304" pitchFamily="18" charset="0"/>
              </a:rPr>
              <a:t>ОТКАЧИВАЮЩЕЕ УСТРОЙСТВО</a:t>
            </a:r>
          </a:p>
          <a:p>
            <a:pPr lvl="0"/>
            <a:r>
              <a:rPr lang="ru-RU" b="1" dirty="0" smtClean="0">
                <a:solidFill>
                  <a:srgbClr val="92D050"/>
                </a:solidFill>
                <a:latin typeface="Times New Roman" panose="02020603050405020304" pitchFamily="18" charset="0"/>
                <a:cs typeface="Times New Roman" panose="02020603050405020304" pitchFamily="18" charset="0"/>
              </a:rPr>
              <a:t> ПРОГРАММНОЕ ОБЕСПЕЧЕНИЕ</a:t>
            </a:r>
          </a:p>
          <a:p>
            <a:r>
              <a:rPr lang="ru-RU" b="1" dirty="0" smtClean="0">
                <a:solidFill>
                  <a:srgbClr val="92D050"/>
                </a:solidFill>
                <a:latin typeface="Times New Roman" panose="02020603050405020304" pitchFamily="18" charset="0"/>
                <a:cs typeface="Times New Roman" panose="02020603050405020304" pitchFamily="18" charset="0"/>
              </a:rPr>
              <a:t>СПЕЦИАЛИЗИРОВАННАЯ ОДЕЖДА (10 ШТУК);</a:t>
            </a:r>
            <a:endParaRPr lang="ru-RU"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07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552" y="260648"/>
            <a:ext cx="7848872"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755576" y="260648"/>
            <a:ext cx="7787208" cy="994122"/>
          </a:xfrm>
        </p:spPr>
        <p:txBody>
          <a:bodyPr>
            <a:normAutofit fontScale="90000"/>
          </a:bodyPr>
          <a:lstStyle/>
          <a:p>
            <a:r>
              <a:rPr lang="ru-RU" dirty="0">
                <a:solidFill>
                  <a:srgbClr val="92D050"/>
                </a:solidFill>
                <a:latin typeface="Times New Roman" panose="02020603050405020304" pitchFamily="18" charset="0"/>
                <a:cs typeface="Times New Roman" panose="02020603050405020304" pitchFamily="18" charset="0"/>
              </a:rPr>
              <a:t>Методы и механизмы реализации профориентационного проекта</a:t>
            </a:r>
          </a:p>
        </p:txBody>
      </p:sp>
      <p:sp>
        <p:nvSpPr>
          <p:cNvPr id="6" name="Объект 5"/>
          <p:cNvSpPr>
            <a:spLocks noGrp="1"/>
          </p:cNvSpPr>
          <p:nvPr>
            <p:ph idx="1"/>
          </p:nvPr>
        </p:nvSpPr>
        <p:spPr>
          <a:xfrm>
            <a:off x="179512" y="1600200"/>
            <a:ext cx="8784976" cy="47811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rmAutofit fontScale="92500"/>
          </a:bodyPr>
          <a:lstStyle/>
          <a:p>
            <a:pPr lvl="0"/>
            <a:r>
              <a:rPr lang="ru-RU" sz="2400" b="1" dirty="0" smtClean="0">
                <a:solidFill>
                  <a:srgbClr val="92D050"/>
                </a:solidFill>
                <a:latin typeface="Times New Roman" panose="02020603050405020304" pitchFamily="18" charset="0"/>
                <a:cs typeface="Times New Roman" panose="02020603050405020304" pitchFamily="18" charset="0"/>
              </a:rPr>
              <a:t>КРУГЛЫЕ СТОЛЫ ПО РЕАЛИЗАЦИИ «УМНОГО УЛЬЯ» В РАМКАХ ОБРАЗОВАТЕЛЬНОГО ОТРАСЛЕВОГО КЛАСТЕРА И СОВМЕСТНЫЕ РЕАЛИЗАЦИИ  ОБРАЗОВАТЕЛЬНОЙ ПРОГРАММЫ УМНЫЙ УЛЕЙ</a:t>
            </a:r>
          </a:p>
          <a:p>
            <a:pPr lvl="0"/>
            <a:r>
              <a:rPr lang="ru-RU" sz="2400" b="1" dirty="0" smtClean="0">
                <a:solidFill>
                  <a:srgbClr val="92D050"/>
                </a:solidFill>
                <a:latin typeface="Times New Roman" panose="02020603050405020304" pitchFamily="18" charset="0"/>
                <a:cs typeface="Times New Roman" panose="02020603050405020304" pitchFamily="18" charset="0"/>
              </a:rPr>
              <a:t>ПРЕЗЕНТАЦИОННАЯ ПЛОЩАДКА ПО ВНЕДРЕНИЮ ТЕХНОЛОГИИ «УМНОГО УЛЬЯ»</a:t>
            </a:r>
          </a:p>
          <a:p>
            <a:pPr lvl="0"/>
            <a:r>
              <a:rPr lang="ru-RU" sz="2400" b="1" dirty="0" smtClean="0">
                <a:solidFill>
                  <a:srgbClr val="92D050"/>
                </a:solidFill>
                <a:latin typeface="Times New Roman" panose="02020603050405020304" pitchFamily="18" charset="0"/>
                <a:cs typeface="Times New Roman" panose="02020603050405020304" pitchFamily="18" charset="0"/>
              </a:rPr>
              <a:t>ЭКСКУРСИИ , МАСТЕР-КЛАССЫ, </a:t>
            </a:r>
          </a:p>
          <a:p>
            <a:pPr lvl="0"/>
            <a:r>
              <a:rPr lang="ru-RU" sz="2400" b="1" dirty="0" smtClean="0">
                <a:solidFill>
                  <a:srgbClr val="92D050"/>
                </a:solidFill>
                <a:latin typeface="Times New Roman" panose="02020603050405020304" pitchFamily="18" charset="0"/>
                <a:cs typeface="Times New Roman" panose="02020603050405020304" pitchFamily="18" charset="0"/>
              </a:rPr>
              <a:t>ВСТРЕЧА С ПРАКТИКУЮЩИМИ СПЕЦИАЛИСТАМИ «УМНОГО УЛЬЯ» </a:t>
            </a:r>
          </a:p>
          <a:p>
            <a:r>
              <a:rPr lang="ru-RU" sz="2400" b="1" dirty="0" smtClean="0">
                <a:solidFill>
                  <a:srgbClr val="92D050"/>
                </a:solidFill>
                <a:latin typeface="Times New Roman" panose="02020603050405020304" pitchFamily="18" charset="0"/>
                <a:cs typeface="Times New Roman" panose="02020603050405020304" pitchFamily="18" charset="0"/>
              </a:rPr>
              <a:t>ПРОВЕДЕНИЕ ЭКСПЕРТИЗЫ ПО ВНЕДРЕНИЮ ТЕХНОЛОГИИ «УМНОГО УЛЬЯ» </a:t>
            </a:r>
            <a:endParaRPr lang="ru-RU" sz="24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61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260648"/>
            <a:ext cx="7992888"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395536" y="404664"/>
            <a:ext cx="8208912" cy="1152128"/>
          </a:xfrm>
        </p:spPr>
        <p:txBody>
          <a:bodyPr>
            <a:noAutofit/>
          </a:bodyPr>
          <a:lstStyle/>
          <a:p>
            <a:r>
              <a:rPr lang="ru-RU" sz="2000" b="1" dirty="0" smtClean="0">
                <a:solidFill>
                  <a:srgbClr val="92D050"/>
                </a:solidFill>
                <a:latin typeface="Times New Roman" panose="02020603050405020304" pitchFamily="18" charset="0"/>
                <a:cs typeface="Times New Roman" panose="02020603050405020304" pitchFamily="18" charset="0"/>
              </a:rPr>
              <a:t>ВЗАИМОДЕЙСТВИЕ С ОРГАНИЗАЦИЯМИ АГРОПРОМЫШЛЕННОГО КОМПЛЕКСА В ЦЕЛЯХ РЕАЛИЗАЦИИ</a:t>
            </a:r>
            <a:r>
              <a:rPr lang="ru-RU" sz="1400" b="1" dirty="0" smtClean="0">
                <a:solidFill>
                  <a:srgbClr val="92D050"/>
                </a:solidFill>
                <a:latin typeface="Times New Roman" panose="02020603050405020304" pitchFamily="18" charset="0"/>
                <a:cs typeface="Times New Roman" panose="02020603050405020304" pitchFamily="18" charset="0"/>
              </a:rPr>
              <a:t> </a:t>
            </a:r>
            <a:r>
              <a:rPr lang="ru-RU" sz="2000" b="1" dirty="0" smtClean="0">
                <a:solidFill>
                  <a:srgbClr val="92D050"/>
                </a:solidFill>
                <a:latin typeface="Times New Roman" panose="02020603050405020304" pitchFamily="18" charset="0"/>
                <a:cs typeface="Times New Roman" panose="02020603050405020304" pitchFamily="18" charset="0"/>
              </a:rPr>
              <a:t>ПРОФОРИЕНТАЦИОННОГО ПРОЕКТА</a:t>
            </a:r>
            <a:endParaRPr lang="ru-RU" sz="2000" b="1" dirty="0">
              <a:solidFill>
                <a:srgbClr val="92D05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683568" y="1844824"/>
            <a:ext cx="7164796" cy="25922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ru-RU" sz="2400" b="1" dirty="0" smtClean="0">
                <a:solidFill>
                  <a:srgbClr val="92D050"/>
                </a:solidFill>
                <a:latin typeface="Times New Roman" panose="02020603050405020304" pitchFamily="18" charset="0"/>
                <a:cs typeface="Times New Roman" panose="02020603050405020304" pitchFamily="18" charset="0"/>
              </a:rPr>
              <a:t>ИП «ЛЕТЯГА»</a:t>
            </a:r>
          </a:p>
          <a:p>
            <a:r>
              <a:rPr lang="ru-RU" sz="2400" b="1" dirty="0" smtClean="0">
                <a:solidFill>
                  <a:srgbClr val="92D050"/>
                </a:solidFill>
                <a:latin typeface="Times New Roman" panose="02020603050405020304" pitchFamily="18" charset="0"/>
                <a:cs typeface="Times New Roman" panose="02020603050405020304" pitchFamily="18" charset="0"/>
              </a:rPr>
              <a:t>МЕЖЕНИНОВСКАЯ ПТИЦЕФАБРИКА</a:t>
            </a:r>
          </a:p>
          <a:p>
            <a:r>
              <a:rPr lang="ru-RU" sz="2400" b="1" dirty="0" smtClean="0">
                <a:solidFill>
                  <a:srgbClr val="92D050"/>
                </a:solidFill>
                <a:latin typeface="Times New Roman" panose="02020603050405020304" pitchFamily="18" charset="0"/>
                <a:cs typeface="Times New Roman" panose="02020603050405020304" pitchFamily="18" charset="0"/>
              </a:rPr>
              <a:t>ПЧЕЛОВОД АКСЕНОВ ИГОРЬ АЛЕКСАНДРОВИЧ</a:t>
            </a:r>
          </a:p>
        </p:txBody>
      </p:sp>
    </p:spTree>
    <p:extLst>
      <p:ext uri="{BB962C8B-B14F-4D97-AF65-F5344CB8AC3E}">
        <p14:creationId xmlns:p14="http://schemas.microsoft.com/office/powerpoint/2010/main" val="4107643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5816" y="188640"/>
            <a:ext cx="3261919" cy="523220"/>
          </a:xfrm>
          <a:prstGeom prst="rect">
            <a:avLst/>
          </a:prstGeom>
          <a:noFill/>
        </p:spPr>
        <p:txBody>
          <a:bodyPr wrap="none" rtlCol="0">
            <a:spAutoFit/>
          </a:bodyPr>
          <a:lstStyle/>
          <a:p>
            <a:r>
              <a:rPr lang="ru-RU" sz="2800" b="1" dirty="0" smtClean="0">
                <a:solidFill>
                  <a:srgbClr val="00B050"/>
                </a:solidFill>
                <a:latin typeface="Times New Roman" panose="02020603050405020304" pitchFamily="18" charset="0"/>
                <a:cs typeface="Times New Roman" panose="02020603050405020304" pitchFamily="18" charset="0"/>
              </a:rPr>
              <a:t>МЕРОПРИЯТИЯ</a:t>
            </a:r>
            <a:r>
              <a:rPr lang="ru-RU" sz="2800" dirty="0" smtClean="0">
                <a:solidFill>
                  <a:srgbClr val="00B050"/>
                </a:solidFill>
                <a:latin typeface="Times New Roman" panose="02020603050405020304" pitchFamily="18" charset="0"/>
                <a:cs typeface="Times New Roman" panose="02020603050405020304" pitchFamily="18" charset="0"/>
              </a:rPr>
              <a:t>: </a:t>
            </a:r>
            <a:endParaRPr lang="ru-RU" sz="2800" dirty="0">
              <a:solidFill>
                <a:srgbClr val="00B050"/>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4253407528"/>
              </p:ext>
            </p:extLst>
          </p:nvPr>
        </p:nvGraphicFramePr>
        <p:xfrm>
          <a:off x="251520" y="692696"/>
          <a:ext cx="8784976" cy="5998121"/>
        </p:xfrm>
        <a:graphic>
          <a:graphicData uri="http://schemas.openxmlformats.org/drawingml/2006/table">
            <a:tbl>
              <a:tblPr>
                <a:tableStyleId>{5C22544A-7EE6-4342-B048-85BDC9FD1C3A}</a:tableStyleId>
              </a:tblPr>
              <a:tblGrid>
                <a:gridCol w="8784976"/>
              </a:tblGrid>
              <a:tr h="360040">
                <a:tc>
                  <a:txBody>
                    <a:bodyPr/>
                    <a:lstStyle/>
                    <a:p>
                      <a:pPr marL="285750" indent="-285750" algn="l">
                        <a:lnSpc>
                          <a:spcPct val="115000"/>
                        </a:lnSpc>
                        <a:spcAft>
                          <a:spcPts val="100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Начало реализации проекта "Умный улей</a:t>
                      </a:r>
                      <a:r>
                        <a:rPr lang="ru-RU" sz="1600" b="1" i="0" dirty="0" smtClean="0">
                          <a:solidFill>
                            <a:srgbClr val="00B050"/>
                          </a:solidFill>
                          <a:effectLst/>
                          <a:latin typeface="Times New Roman" panose="02020603050405020304" pitchFamily="18" charset="0"/>
                          <a:cs typeface="Times New Roman" panose="02020603050405020304" pitchFamily="18" charset="0"/>
                        </a:rPr>
                        <a:t>"</a:t>
                      </a:r>
                      <a:r>
                        <a:rPr lang="ru-RU" sz="1600" b="1" i="0" dirty="0">
                          <a:solidFill>
                            <a:srgbClr val="00B050"/>
                          </a:solidFill>
                          <a:effectLst/>
                          <a:latin typeface="Times New Roman" panose="02020603050405020304" pitchFamily="18" charset="0"/>
                          <a:cs typeface="Times New Roman" panose="02020603050405020304" pitchFamily="18" charset="0"/>
                        </a:rPr>
                        <a:t> </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nchor="ctr">
                    <a:solidFill>
                      <a:schemeClr val="bg1"/>
                    </a:solidFill>
                  </a:tcPr>
                </a:tc>
              </a:tr>
              <a:tr h="288032">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dirty="0">
                          <a:solidFill>
                            <a:srgbClr val="00B050"/>
                          </a:solidFill>
                          <a:effectLst/>
                          <a:latin typeface="Times New Roman" panose="02020603050405020304" pitchFamily="18" charset="0"/>
                          <a:cs typeface="Times New Roman" panose="02020603050405020304" pitchFamily="18" charset="0"/>
                        </a:rPr>
                        <a:t>Лекция: «Знакомство с учебным ульем</a:t>
                      </a:r>
                      <a:r>
                        <a:rPr lang="ru-RU" sz="1600" b="1" i="0" dirty="0" smtClean="0">
                          <a:solidFill>
                            <a:srgbClr val="00B050"/>
                          </a:solidFill>
                          <a:effectLst/>
                          <a:latin typeface="Times New Roman" panose="02020603050405020304" pitchFamily="18" charset="0"/>
                          <a:cs typeface="Times New Roman" panose="02020603050405020304" pitchFamily="18" charset="0"/>
                        </a:rPr>
                        <a:t>»</a:t>
                      </a:r>
                      <a:r>
                        <a:rPr lang="ru-RU" sz="1600" b="1" i="0" dirty="0">
                          <a:solidFill>
                            <a:srgbClr val="00B050"/>
                          </a:solidFill>
                          <a:effectLst/>
                          <a:latin typeface="Times New Roman" panose="02020603050405020304" pitchFamily="18" charset="0"/>
                          <a:cs typeface="Times New Roman" panose="02020603050405020304" pitchFamily="18" charset="0"/>
                        </a:rPr>
                        <a:t> </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nchor="ctr">
                    <a:solidFill>
                      <a:schemeClr val="bg1"/>
                    </a:solidFill>
                  </a:tcPr>
                </a:tc>
              </a:tr>
              <a:tr h="175478">
                <a:tc>
                  <a:txBody>
                    <a:bodyPr/>
                    <a:lstStyle/>
                    <a:p>
                      <a:pPr marL="285750" indent="-285750" algn="l">
                        <a:lnSpc>
                          <a:spcPct val="115000"/>
                        </a:lnSpc>
                        <a:spcAft>
                          <a:spcPts val="1000"/>
                        </a:spcAft>
                        <a:buFont typeface="Arial" panose="020B0604020202020204" pitchFamily="34" charset="0"/>
                        <a:buChar char="•"/>
                      </a:pPr>
                      <a:r>
                        <a:rPr lang="ru-RU" sz="1600" b="1" i="0">
                          <a:solidFill>
                            <a:srgbClr val="00B050"/>
                          </a:solidFill>
                          <a:effectLst/>
                          <a:latin typeface="Times New Roman" panose="02020603050405020304" pitchFamily="18" charset="0"/>
                          <a:cs typeface="Times New Roman" panose="02020603050405020304" pitchFamily="18" charset="0"/>
                        </a:rPr>
                        <a:t>Конструкция автоматического улья по средствам чертежа</a:t>
                      </a:r>
                      <a:endParaRPr lang="ru-RU" sz="1600" b="1" i="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nchor="ctr">
                    <a:solidFill>
                      <a:schemeClr val="bg1"/>
                    </a:solidFill>
                  </a:tcPr>
                </a:tc>
              </a:tr>
              <a:tr h="284069">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dirty="0">
                          <a:solidFill>
                            <a:srgbClr val="00B050"/>
                          </a:solidFill>
                          <a:effectLst/>
                          <a:latin typeface="Times New Roman" panose="02020603050405020304" pitchFamily="18" charset="0"/>
                          <a:cs typeface="Times New Roman" panose="02020603050405020304" pitchFamily="18" charset="0"/>
                        </a:rPr>
                        <a:t>Практическое использование датчиков и магазина для сбора </a:t>
                      </a:r>
                      <a:r>
                        <a:rPr lang="ru-RU" sz="1600" b="1" i="0" dirty="0" smtClean="0">
                          <a:solidFill>
                            <a:srgbClr val="00B050"/>
                          </a:solidFill>
                          <a:effectLst/>
                          <a:latin typeface="Times New Roman" panose="02020603050405020304" pitchFamily="18" charset="0"/>
                          <a:cs typeface="Times New Roman" panose="02020603050405020304" pitchFamily="18" charset="0"/>
                        </a:rPr>
                        <a:t>меда</a:t>
                      </a:r>
                      <a:r>
                        <a:rPr lang="ru-RU" sz="1600" b="1" i="0" dirty="0">
                          <a:solidFill>
                            <a:srgbClr val="00B050"/>
                          </a:solidFill>
                          <a:effectLst/>
                          <a:latin typeface="Times New Roman" panose="02020603050405020304" pitchFamily="18" charset="0"/>
                          <a:cs typeface="Times New Roman" panose="02020603050405020304" pitchFamily="18" charset="0"/>
                        </a:rPr>
                        <a:t> </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392661">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dirty="0">
                          <a:solidFill>
                            <a:srgbClr val="00B050"/>
                          </a:solidFill>
                          <a:effectLst/>
                          <a:latin typeface="Times New Roman" panose="02020603050405020304" pitchFamily="18" charset="0"/>
                          <a:cs typeface="Times New Roman" panose="02020603050405020304" pitchFamily="18" charset="0"/>
                        </a:rPr>
                        <a:t>Установка действующего «Умного улья» на территории учебного хозяйства ОГБПОУ «Кривошеинский агропромышленный техникум</a:t>
                      </a:r>
                      <a:r>
                        <a:rPr lang="ru-RU" sz="1600" b="1" i="0" dirty="0" smtClean="0">
                          <a:solidFill>
                            <a:srgbClr val="00B050"/>
                          </a:solidFill>
                          <a:effectLst/>
                          <a:latin typeface="Times New Roman" panose="02020603050405020304" pitchFamily="18" charset="0"/>
                          <a:cs typeface="Times New Roman" panose="02020603050405020304" pitchFamily="18" charset="0"/>
                        </a:rPr>
                        <a:t>»</a:t>
                      </a:r>
                      <a:r>
                        <a:rPr lang="ru-RU" sz="1600" b="1" i="0" dirty="0">
                          <a:solidFill>
                            <a:srgbClr val="00B050"/>
                          </a:solidFill>
                          <a:effectLst/>
                          <a:latin typeface="Times New Roman" panose="02020603050405020304" pitchFamily="18" charset="0"/>
                          <a:cs typeface="Times New Roman" panose="02020603050405020304" pitchFamily="18" charset="0"/>
                        </a:rPr>
                        <a:t> </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270021">
                <a:tc>
                  <a:txBody>
                    <a:bodyPr/>
                    <a:lstStyle/>
                    <a:p>
                      <a:pPr marL="285750" indent="-285750" algn="l">
                        <a:lnSpc>
                          <a:spcPct val="115000"/>
                        </a:lnSpc>
                        <a:spcAft>
                          <a:spcPts val="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Создание демонстрационного материала по реализованному </a:t>
                      </a:r>
                      <a:r>
                        <a:rPr lang="ru-RU" sz="1600" b="1" i="0" dirty="0" smtClean="0">
                          <a:solidFill>
                            <a:srgbClr val="00B050"/>
                          </a:solidFill>
                          <a:effectLst/>
                          <a:latin typeface="Times New Roman" panose="02020603050405020304" pitchFamily="18" charset="0"/>
                          <a:cs typeface="Times New Roman" panose="02020603050405020304" pitchFamily="18" charset="0"/>
                        </a:rPr>
                        <a:t>Улью</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Игра – практикум «Медовое настроение»</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Конкурс подвижных игр «Самая трудолюбивая пчела»</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349644">
                <a:tc>
                  <a:txBody>
                    <a:bodyPr/>
                    <a:lstStyle/>
                    <a:p>
                      <a:pPr marL="285750" indent="-285750" algn="l">
                        <a:lnSpc>
                          <a:spcPct val="115000"/>
                        </a:lnSpc>
                        <a:spcAft>
                          <a:spcPts val="100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Мастер-класс для школьников общеобразовательных </a:t>
                      </a:r>
                      <a:r>
                        <a:rPr lang="ru-RU" sz="1600" b="1" i="0" dirty="0" smtClean="0">
                          <a:solidFill>
                            <a:srgbClr val="00B050"/>
                          </a:solidFill>
                          <a:effectLst/>
                          <a:latin typeface="Times New Roman" panose="02020603050405020304" pitchFamily="18" charset="0"/>
                          <a:cs typeface="Times New Roman" panose="02020603050405020304" pitchFamily="18" charset="0"/>
                        </a:rPr>
                        <a:t>учреждений</a:t>
                      </a:r>
                      <a:r>
                        <a:rPr lang="ru-RU" sz="1600" b="1" i="0" baseline="0" dirty="0" smtClean="0">
                          <a:solidFill>
                            <a:srgbClr val="00B050"/>
                          </a:solidFill>
                          <a:effectLst/>
                          <a:latin typeface="Times New Roman" panose="02020603050405020304" pitchFamily="18" charset="0"/>
                          <a:cs typeface="Times New Roman" panose="02020603050405020304" pitchFamily="18" charset="0"/>
                        </a:rPr>
                        <a:t> </a:t>
                      </a:r>
                      <a:r>
                        <a:rPr lang="ru-RU" sz="1600" b="1" i="0" dirty="0" smtClean="0">
                          <a:solidFill>
                            <a:srgbClr val="00B050"/>
                          </a:solidFill>
                          <a:effectLst/>
                          <a:latin typeface="Times New Roman" panose="02020603050405020304" pitchFamily="18" charset="0"/>
                          <a:cs typeface="Times New Roman" panose="02020603050405020304" pitchFamily="18" charset="0"/>
                        </a:rPr>
                        <a:t>«Вкус </a:t>
                      </a:r>
                      <a:r>
                        <a:rPr lang="ru-RU" sz="1600" b="1" i="0" dirty="0">
                          <a:solidFill>
                            <a:srgbClr val="00B050"/>
                          </a:solidFill>
                          <a:effectLst/>
                          <a:latin typeface="Times New Roman" panose="02020603050405020304" pitchFamily="18" charset="0"/>
                          <a:cs typeface="Times New Roman" panose="02020603050405020304" pitchFamily="18" charset="0"/>
                        </a:rPr>
                        <a:t>мёда»</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a:solidFill>
                            <a:srgbClr val="00B050"/>
                          </a:solidFill>
                          <a:effectLst/>
                          <a:latin typeface="Times New Roman" panose="02020603050405020304" pitchFamily="18" charset="0"/>
                          <a:cs typeface="Times New Roman" panose="02020603050405020304" pitchFamily="18" charset="0"/>
                        </a:rPr>
                        <a:t>Экскурсия для школьников МАОУ Молчановская СОШ №1 «Путешествие на пасеку»</a:t>
                      </a:r>
                      <a:endParaRPr lang="ru-RU" sz="1600" b="1" i="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1000"/>
                        </a:spcAft>
                        <a:buFont typeface="Arial" panose="020B0604020202020204" pitchFamily="34" charset="0"/>
                        <a:buChar char="•"/>
                      </a:pPr>
                      <a:r>
                        <a:rPr lang="ru-RU" sz="1600" b="1" i="0">
                          <a:solidFill>
                            <a:srgbClr val="00B050"/>
                          </a:solidFill>
                          <a:effectLst/>
                          <a:latin typeface="Times New Roman" panose="02020603050405020304" pitchFamily="18" charset="0"/>
                          <a:cs typeface="Times New Roman" panose="02020603050405020304" pitchFamily="18" charset="0"/>
                        </a:rPr>
                        <a:t>Игра-практикум  «Пчела мала, да велики её дела»</a:t>
                      </a:r>
                      <a:endParaRPr lang="ru-RU" sz="1600" b="1" i="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1000"/>
                        </a:spcAft>
                        <a:buFont typeface="Arial" panose="020B0604020202020204" pitchFamily="34" charset="0"/>
                        <a:buChar char="•"/>
                      </a:pPr>
                      <a:r>
                        <a:rPr lang="ru-RU" sz="1600" b="1" i="0">
                          <a:solidFill>
                            <a:srgbClr val="00B050"/>
                          </a:solidFill>
                          <a:effectLst/>
                          <a:latin typeface="Times New Roman" panose="02020603050405020304" pitchFamily="18" charset="0"/>
                          <a:cs typeface="Times New Roman" panose="02020603050405020304" pitchFamily="18" charset="0"/>
                        </a:rPr>
                        <a:t>Праздник –игра «Увлекательное путешествие в мир пчёл»</a:t>
                      </a:r>
                      <a:endParaRPr lang="ru-RU" sz="1600" b="1" i="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284069">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dirty="0">
                          <a:solidFill>
                            <a:srgbClr val="00B050"/>
                          </a:solidFill>
                          <a:effectLst/>
                          <a:latin typeface="Times New Roman" panose="02020603050405020304" pitchFamily="18" charset="0"/>
                          <a:cs typeface="Times New Roman" panose="02020603050405020304" pitchFamily="18" charset="0"/>
                        </a:rPr>
                        <a:t>«Виртуальная экскурсия на пасеку» демонстрация на выездных </a:t>
                      </a:r>
                      <a:r>
                        <a:rPr lang="ru-RU" sz="1600" b="1" i="0" dirty="0" smtClean="0">
                          <a:solidFill>
                            <a:srgbClr val="00B050"/>
                          </a:solidFill>
                          <a:effectLst/>
                          <a:latin typeface="Times New Roman" panose="02020603050405020304" pitchFamily="18" charset="0"/>
                          <a:cs typeface="Times New Roman" panose="02020603050405020304" pitchFamily="18" charset="0"/>
                        </a:rPr>
                        <a:t>мероприятиях</a:t>
                      </a:r>
                      <a:r>
                        <a:rPr lang="ru-RU" sz="1600" b="1" i="0" dirty="0">
                          <a:solidFill>
                            <a:srgbClr val="00B050"/>
                          </a:solidFill>
                          <a:effectLst/>
                          <a:latin typeface="Times New Roman" panose="02020603050405020304" pitchFamily="18" charset="0"/>
                          <a:cs typeface="Times New Roman" panose="02020603050405020304" pitchFamily="18" charset="0"/>
                        </a:rPr>
                        <a:t> </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175478">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a:solidFill>
                            <a:srgbClr val="00B050"/>
                          </a:solidFill>
                          <a:effectLst/>
                          <a:latin typeface="Times New Roman" panose="02020603050405020304" pitchFamily="18" charset="0"/>
                          <a:cs typeface="Times New Roman" panose="02020603050405020304" pitchFamily="18" charset="0"/>
                        </a:rPr>
                        <a:t>Праздник-дегустация «Угощение милой пчёлки»</a:t>
                      </a:r>
                      <a:endParaRPr lang="ru-RU" sz="1600" b="1" i="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solidFill>
                      <a:schemeClr val="bg1"/>
                    </a:solidFill>
                  </a:tcPr>
                </a:tc>
              </a:tr>
              <a:tr h="392661">
                <a:tc>
                  <a:txBody>
                    <a:bodyPr/>
                    <a:lstStyle/>
                    <a:p>
                      <a:pPr marL="285750" indent="-285750" algn="l">
                        <a:lnSpc>
                          <a:spcPct val="115000"/>
                        </a:lnSpc>
                        <a:spcAft>
                          <a:spcPts val="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Экскурсия строение улья «Умный улей</a:t>
                      </a:r>
                      <a:r>
                        <a:rPr lang="ru-RU" sz="1600" b="1" i="0" dirty="0" smtClean="0">
                          <a:solidFill>
                            <a:srgbClr val="00B050"/>
                          </a:solidFill>
                          <a:effectLst/>
                          <a:latin typeface="Times New Roman" panose="02020603050405020304" pitchFamily="18" charset="0"/>
                          <a:cs typeface="Times New Roman" panose="02020603050405020304" pitchFamily="18" charset="0"/>
                        </a:rPr>
                        <a:t>»</a:t>
                      </a:r>
                      <a:endParaRPr lang="ru-RU" sz="1600" b="1" i="0" dirty="0">
                        <a:solidFill>
                          <a:srgbClr val="00B050"/>
                        </a:solidFill>
                        <a:effectLst/>
                        <a:latin typeface="Times New Roman" panose="02020603050405020304" pitchFamily="18" charset="0"/>
                        <a:cs typeface="Times New Roman" panose="02020603050405020304" pitchFamily="18" charset="0"/>
                      </a:endParaRPr>
                    </a:p>
                  </a:txBody>
                  <a:tcPr marL="20328" marR="20328" marT="33443" marB="33443" anchor="ctr">
                    <a:solidFill>
                      <a:schemeClr val="bg1"/>
                    </a:solidFill>
                  </a:tcPr>
                </a:tc>
              </a:tr>
              <a:tr h="175478">
                <a:tc>
                  <a:txBody>
                    <a:bodyPr/>
                    <a:lstStyle/>
                    <a:p>
                      <a:pPr marL="285750" indent="-285750" algn="l">
                        <a:lnSpc>
                          <a:spcPct val="115000"/>
                        </a:lnSpc>
                        <a:spcAft>
                          <a:spcPts val="0"/>
                        </a:spcAft>
                        <a:buFont typeface="Arial" panose="020B0604020202020204" pitchFamily="34" charset="0"/>
                        <a:buChar char="•"/>
                      </a:pPr>
                      <a:r>
                        <a:rPr lang="ru-RU" sz="1600" b="1" i="0" dirty="0">
                          <a:solidFill>
                            <a:srgbClr val="00B050"/>
                          </a:solidFill>
                          <a:effectLst/>
                          <a:latin typeface="Times New Roman" panose="02020603050405020304" pitchFamily="18" charset="0"/>
                          <a:cs typeface="Times New Roman" panose="02020603050405020304" pitchFamily="18" charset="0"/>
                        </a:rPr>
                        <a:t>Экскурсия на учебное хозяйство ОГБПОУ «КАПТ», посещение пасеки</a:t>
                      </a:r>
                      <a:endParaRPr lang="ru-RU" sz="1600" b="1" i="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20328" marR="20328" marT="33443" marB="33443" anchor="ctr">
                    <a:solidFill>
                      <a:schemeClr val="bg1"/>
                    </a:solidFill>
                  </a:tcPr>
                </a:tc>
              </a:tr>
              <a:tr h="392661">
                <a:tc>
                  <a:txBody>
                    <a:bodyPr/>
                    <a:lstStyle/>
                    <a:p>
                      <a:pPr marL="285750" indent="-285750" algn="l">
                        <a:lnSpc>
                          <a:spcPct val="115000"/>
                        </a:lnSpc>
                        <a:spcAft>
                          <a:spcPts val="0"/>
                        </a:spcAft>
                        <a:buFont typeface="Arial" panose="020B0604020202020204" pitchFamily="34" charset="0"/>
                        <a:buChar char="•"/>
                        <a:tabLst>
                          <a:tab pos="3714750" algn="l"/>
                        </a:tabLst>
                      </a:pPr>
                      <a:r>
                        <a:rPr lang="ru-RU" sz="1600" b="1" i="0" dirty="0">
                          <a:solidFill>
                            <a:srgbClr val="00B050"/>
                          </a:solidFill>
                          <a:effectLst/>
                          <a:latin typeface="Times New Roman" panose="02020603050405020304" pitchFamily="18" charset="0"/>
                          <a:cs typeface="Times New Roman" panose="02020603050405020304" pitchFamily="18" charset="0"/>
                        </a:rPr>
                        <a:t>Подведение итогов </a:t>
                      </a:r>
                      <a:r>
                        <a:rPr lang="ru-RU" sz="1600" b="1" i="0" dirty="0" smtClean="0">
                          <a:solidFill>
                            <a:srgbClr val="00B050"/>
                          </a:solidFill>
                          <a:effectLst/>
                          <a:latin typeface="Times New Roman" panose="02020603050405020304" pitchFamily="18" charset="0"/>
                          <a:cs typeface="Times New Roman" panose="02020603050405020304" pitchFamily="18" charset="0"/>
                        </a:rPr>
                        <a:t>деятельности "Умного </a:t>
                      </a:r>
                      <a:r>
                        <a:rPr lang="ru-RU" sz="1600" b="1" i="0" dirty="0">
                          <a:solidFill>
                            <a:srgbClr val="00B050"/>
                          </a:solidFill>
                          <a:effectLst/>
                          <a:latin typeface="Times New Roman" panose="02020603050405020304" pitchFamily="18" charset="0"/>
                          <a:cs typeface="Times New Roman" panose="02020603050405020304" pitchFamily="18" charset="0"/>
                        </a:rPr>
                        <a:t>улья</a:t>
                      </a:r>
                      <a:r>
                        <a:rPr lang="ru-RU" sz="1600" b="1" i="0" dirty="0" smtClean="0">
                          <a:solidFill>
                            <a:srgbClr val="00B050"/>
                          </a:solidFill>
                          <a:effectLst/>
                          <a:latin typeface="Times New Roman" panose="02020603050405020304" pitchFamily="18" charset="0"/>
                          <a:cs typeface="Times New Roman" panose="02020603050405020304" pitchFamily="18" charset="0"/>
                        </a:rPr>
                        <a:t>"</a:t>
                      </a:r>
                      <a:endParaRPr lang="ru-RU" sz="1600" b="1" i="0" dirty="0">
                        <a:solidFill>
                          <a:srgbClr val="00B050"/>
                        </a:solidFill>
                        <a:effectLst/>
                        <a:latin typeface="Times New Roman" panose="02020603050405020304" pitchFamily="18" charset="0"/>
                        <a:cs typeface="Times New Roman" panose="02020603050405020304" pitchFamily="18" charset="0"/>
                      </a:endParaRPr>
                    </a:p>
                  </a:txBody>
                  <a:tcPr marL="20328" marR="20328" marT="33443" marB="33443">
                    <a:solidFill>
                      <a:schemeClr val="bg1"/>
                    </a:solidFill>
                  </a:tcPr>
                </a:tc>
              </a:tr>
            </a:tbl>
          </a:graphicData>
        </a:graphic>
      </p:graphicFrame>
    </p:spTree>
    <p:extLst>
      <p:ext uri="{BB962C8B-B14F-4D97-AF65-F5344CB8AC3E}">
        <p14:creationId xmlns:p14="http://schemas.microsoft.com/office/powerpoint/2010/main" val="4120413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873</Words>
  <Application>Microsoft Office PowerPoint</Application>
  <PresentationFormat>Экран (4:3)</PresentationFormat>
  <Paragraphs>86</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Методы и механизмы реализации профориентационного проекта</vt:lpstr>
      <vt:lpstr>ВЗАИМОДЕЙСТВИЕ С ОРГАНИЗАЦИЯМИ АГРОПРОМЫШЛЕННОГО КОМПЛЕКСА В ЦЕЛЯХ РЕАЛИЗАЦИИ ПРОФОРИЕНТАЦИОННОГО ПРОЕКТА</vt:lpstr>
      <vt:lpstr>Презентация PowerPoint</vt:lpstr>
      <vt:lpstr>ПЛАН МЕРОПРИЯТИЙ , ПРОВОДИМЫХ В ЦЕЛЯХ ПОПУЛЯРИЗАЦИИ ПРОФЕССИЙ АГРАРНОГО ПРОФИЛЯ В РАМКАХ ПРОФОРИЕНТАЦИОННОГО ПРОЕКТА ДЛЯ ДЕТЕЙ В ВОЗРАСТЕ ОТ 5 ДО 18 ЛЕТ</vt:lpstr>
      <vt:lpstr>КОНСТРУКЦИЯ УЛЕЯ</vt:lpstr>
      <vt:lpstr>Презентация PowerPoint</vt:lpstr>
      <vt:lpstr> КОНСТРУКЦИЯ АВТОМАТИЧЕСКОГО УЛЬЯ</vt:lpstr>
      <vt:lpstr>КАК ЭТО ВСЕ РАБОТАЕТ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Клипова</dc:creator>
  <cp:lastModifiedBy>Хорохордина</cp:lastModifiedBy>
  <cp:revision>14</cp:revision>
  <cp:lastPrinted>2021-10-26T08:12:51Z</cp:lastPrinted>
  <dcterms:created xsi:type="dcterms:W3CDTF">2021-09-21T02:17:05Z</dcterms:created>
  <dcterms:modified xsi:type="dcterms:W3CDTF">2021-10-26T08:13:21Z</dcterms:modified>
</cp:coreProperties>
</file>