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90" r:id="rId4"/>
    <p:sldId id="261" r:id="rId5"/>
    <p:sldId id="275" r:id="rId6"/>
    <p:sldId id="276" r:id="rId7"/>
    <p:sldId id="291" r:id="rId8"/>
    <p:sldId id="277" r:id="rId9"/>
    <p:sldId id="292" r:id="rId10"/>
    <p:sldId id="286" r:id="rId11"/>
    <p:sldId id="284" r:id="rId12"/>
    <p:sldId id="293" r:id="rId13"/>
    <p:sldId id="282" r:id="rId14"/>
    <p:sldId id="287" r:id="rId15"/>
    <p:sldId id="285" r:id="rId16"/>
    <p:sldId id="288" r:id="rId17"/>
    <p:sldId id="297" r:id="rId18"/>
    <p:sldId id="294" r:id="rId19"/>
    <p:sldId id="289" r:id="rId20"/>
    <p:sldId id="295" r:id="rId21"/>
    <p:sldId id="296" r:id="rId22"/>
    <p:sldId id="298" r:id="rId23"/>
  </p:sldIdLst>
  <p:sldSz cx="9144000" cy="6858000" type="screen4x3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9FD010-F000-4FAE-AE19-7BC3D666D570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D463412-DF60-4DD0-86F5-1761C80FBFCF}">
      <dgm:prSet custT="1"/>
      <dgm:spPr/>
      <dgm:t>
        <a:bodyPr/>
        <a:lstStyle/>
        <a:p>
          <a:pPr rtl="0"/>
          <a:r>
            <a:rPr lang="ru-RU" sz="1200" dirty="0" smtClean="0">
              <a:solidFill>
                <a:schemeClr val="tx1"/>
              </a:solidFill>
            </a:rPr>
            <a:t>Гражданско-патриотическое  </a:t>
          </a:r>
        </a:p>
        <a:p>
          <a:pPr rtl="0"/>
          <a:r>
            <a:rPr lang="ru-RU" sz="1200" dirty="0" smtClean="0">
              <a:solidFill>
                <a:schemeClr val="tx1"/>
              </a:solidFill>
            </a:rPr>
            <a:t>59,5%</a:t>
          </a:r>
          <a:endParaRPr lang="ru-RU" sz="900" dirty="0">
            <a:solidFill>
              <a:schemeClr val="tx1"/>
            </a:solidFill>
          </a:endParaRPr>
        </a:p>
      </dgm:t>
    </dgm:pt>
    <dgm:pt modelId="{20B8EFC3-8DC8-4B4B-9377-49567D91DA71}" type="parTrans" cxnId="{D6964B36-7894-4ED5-B90F-E736BE336F0E}">
      <dgm:prSet/>
      <dgm:spPr/>
      <dgm:t>
        <a:bodyPr/>
        <a:lstStyle/>
        <a:p>
          <a:endParaRPr lang="ru-RU"/>
        </a:p>
      </dgm:t>
    </dgm:pt>
    <dgm:pt modelId="{220ED911-20E8-4A89-978A-75CF1E61FD43}" type="sibTrans" cxnId="{D6964B36-7894-4ED5-B90F-E736BE336F0E}">
      <dgm:prSet/>
      <dgm:spPr/>
      <dgm:t>
        <a:bodyPr/>
        <a:lstStyle/>
        <a:p>
          <a:endParaRPr lang="ru-RU"/>
        </a:p>
      </dgm:t>
    </dgm:pt>
    <dgm:pt modelId="{547FA5BB-11FE-4457-B946-CE5CC531D1AD}">
      <dgm:prSet custT="1"/>
      <dgm:spPr/>
      <dgm:t>
        <a:bodyPr/>
        <a:lstStyle/>
        <a:p>
          <a:pPr rtl="0"/>
          <a:r>
            <a:rPr lang="ru-RU" sz="1200" dirty="0" smtClean="0">
              <a:solidFill>
                <a:schemeClr val="tx1"/>
              </a:solidFill>
            </a:rPr>
            <a:t>Экологическое</a:t>
          </a:r>
        </a:p>
        <a:p>
          <a:pPr rtl="0"/>
          <a:r>
            <a:rPr lang="ru-RU" sz="1200" dirty="0" smtClean="0">
              <a:solidFill>
                <a:schemeClr val="tx1"/>
              </a:solidFill>
            </a:rPr>
            <a:t>35%</a:t>
          </a:r>
          <a:endParaRPr lang="ru-RU" sz="1200" dirty="0">
            <a:solidFill>
              <a:schemeClr val="tx1"/>
            </a:solidFill>
          </a:endParaRPr>
        </a:p>
      </dgm:t>
    </dgm:pt>
    <dgm:pt modelId="{B093B547-7CED-42CD-8959-E6E29A9CE96C}" type="parTrans" cxnId="{5D86ADFB-5052-4CB4-917F-0D4D98BB27C6}">
      <dgm:prSet/>
      <dgm:spPr/>
      <dgm:t>
        <a:bodyPr/>
        <a:lstStyle/>
        <a:p>
          <a:endParaRPr lang="ru-RU"/>
        </a:p>
      </dgm:t>
    </dgm:pt>
    <dgm:pt modelId="{0162B17C-6327-45AD-8F6C-FA816F300210}" type="sibTrans" cxnId="{5D86ADFB-5052-4CB4-917F-0D4D98BB27C6}">
      <dgm:prSet/>
      <dgm:spPr/>
      <dgm:t>
        <a:bodyPr/>
        <a:lstStyle/>
        <a:p>
          <a:endParaRPr lang="ru-RU"/>
        </a:p>
      </dgm:t>
    </dgm:pt>
    <dgm:pt modelId="{4DB10622-764B-4A7A-A834-939B38ED4E8B}">
      <dgm:prSet custT="1"/>
      <dgm:spPr/>
      <dgm:t>
        <a:bodyPr/>
        <a:lstStyle/>
        <a:p>
          <a:pPr rtl="0"/>
          <a:r>
            <a:rPr lang="ru-RU" sz="1200" dirty="0" smtClean="0">
              <a:solidFill>
                <a:schemeClr val="tx1"/>
              </a:solidFill>
            </a:rPr>
            <a:t>Культурно-творческое</a:t>
          </a:r>
        </a:p>
        <a:p>
          <a:pPr rtl="0"/>
          <a:r>
            <a:rPr lang="ru-RU" sz="1200" dirty="0" smtClean="0">
              <a:solidFill>
                <a:schemeClr val="tx1"/>
              </a:solidFill>
            </a:rPr>
            <a:t>45%</a:t>
          </a:r>
          <a:endParaRPr lang="ru-RU" sz="1200" dirty="0">
            <a:solidFill>
              <a:schemeClr val="tx1"/>
            </a:solidFill>
          </a:endParaRPr>
        </a:p>
      </dgm:t>
    </dgm:pt>
    <dgm:pt modelId="{C065AADA-9599-4B7C-9574-836CDCC1AA0B}" type="parTrans" cxnId="{F2E8639F-1CBF-4893-9C75-2A86F61D3889}">
      <dgm:prSet/>
      <dgm:spPr/>
      <dgm:t>
        <a:bodyPr/>
        <a:lstStyle/>
        <a:p>
          <a:endParaRPr lang="ru-RU"/>
        </a:p>
      </dgm:t>
    </dgm:pt>
    <dgm:pt modelId="{EE29B8A6-9B39-4BEE-B2FD-27C4FDA29343}" type="sibTrans" cxnId="{F2E8639F-1CBF-4893-9C75-2A86F61D3889}">
      <dgm:prSet/>
      <dgm:spPr/>
      <dgm:t>
        <a:bodyPr/>
        <a:lstStyle/>
        <a:p>
          <a:endParaRPr lang="ru-RU"/>
        </a:p>
      </dgm:t>
    </dgm:pt>
    <dgm:pt modelId="{83A7D3E6-0AD8-432F-A9AD-2591CDA675CB}">
      <dgm:prSet custT="1"/>
      <dgm:spPr/>
      <dgm:t>
        <a:bodyPr/>
        <a:lstStyle/>
        <a:p>
          <a:pPr rtl="0"/>
          <a:r>
            <a:rPr lang="ru-RU" sz="1200" dirty="0" smtClean="0">
              <a:solidFill>
                <a:schemeClr val="tx1"/>
              </a:solidFill>
            </a:rPr>
            <a:t>Бизнес-ориентирующее</a:t>
          </a:r>
        </a:p>
        <a:p>
          <a:pPr rtl="0"/>
          <a:r>
            <a:rPr lang="ru-RU" sz="1200" dirty="0" smtClean="0">
              <a:solidFill>
                <a:schemeClr val="tx1"/>
              </a:solidFill>
            </a:rPr>
            <a:t>40%</a:t>
          </a:r>
          <a:endParaRPr lang="ru-RU" sz="1200" dirty="0">
            <a:solidFill>
              <a:schemeClr val="tx1"/>
            </a:solidFill>
          </a:endParaRPr>
        </a:p>
      </dgm:t>
    </dgm:pt>
    <dgm:pt modelId="{941C4CA5-53DC-42FC-8EE1-1AB3F081100B}" type="parTrans" cxnId="{D9041CEB-F73E-429D-9004-9837F086514D}">
      <dgm:prSet/>
      <dgm:spPr/>
      <dgm:t>
        <a:bodyPr/>
        <a:lstStyle/>
        <a:p>
          <a:endParaRPr lang="ru-RU"/>
        </a:p>
      </dgm:t>
    </dgm:pt>
    <dgm:pt modelId="{ED833E8B-732A-4EDE-ADDE-3CD948E38B28}" type="sibTrans" cxnId="{D9041CEB-F73E-429D-9004-9837F086514D}">
      <dgm:prSet/>
      <dgm:spPr/>
      <dgm:t>
        <a:bodyPr/>
        <a:lstStyle/>
        <a:p>
          <a:endParaRPr lang="ru-RU"/>
        </a:p>
      </dgm:t>
    </dgm:pt>
    <dgm:pt modelId="{EA464770-44C3-44CF-AEF6-5369C98436FA}">
      <dgm:prSet custT="1"/>
      <dgm:spPr/>
      <dgm:t>
        <a:bodyPr/>
        <a:lstStyle/>
        <a:p>
          <a:pPr rtl="0"/>
          <a:r>
            <a:rPr lang="ru-RU" sz="1200" dirty="0" smtClean="0">
              <a:solidFill>
                <a:schemeClr val="tx1"/>
              </a:solidFill>
            </a:rPr>
            <a:t>Студенческое самоуправление</a:t>
          </a:r>
        </a:p>
        <a:p>
          <a:pPr rtl="0"/>
          <a:r>
            <a:rPr lang="ru-RU" sz="1200" dirty="0" smtClean="0">
              <a:solidFill>
                <a:schemeClr val="tx1"/>
              </a:solidFill>
            </a:rPr>
            <a:t>28%</a:t>
          </a:r>
        </a:p>
        <a:p>
          <a:pPr rtl="0"/>
          <a:endParaRPr lang="ru-RU" sz="1200" dirty="0"/>
        </a:p>
      </dgm:t>
    </dgm:pt>
    <dgm:pt modelId="{7E3602DE-116D-45EF-85DE-04F0CC9495CE}" type="parTrans" cxnId="{4F1D553B-AD4E-4011-887D-7BCE2964CE1E}">
      <dgm:prSet/>
      <dgm:spPr/>
      <dgm:t>
        <a:bodyPr/>
        <a:lstStyle/>
        <a:p>
          <a:endParaRPr lang="ru-RU"/>
        </a:p>
      </dgm:t>
    </dgm:pt>
    <dgm:pt modelId="{BB2C4EF7-B341-4E88-A532-97B68AD30D57}" type="sibTrans" cxnId="{4F1D553B-AD4E-4011-887D-7BCE2964CE1E}">
      <dgm:prSet/>
      <dgm:spPr/>
      <dgm:t>
        <a:bodyPr/>
        <a:lstStyle/>
        <a:p>
          <a:endParaRPr lang="ru-RU"/>
        </a:p>
      </dgm:t>
    </dgm:pt>
    <dgm:pt modelId="{DAF8BB23-8877-40EA-B380-2C974027E7EA}">
      <dgm:prSet custT="1"/>
      <dgm:spPr/>
      <dgm:t>
        <a:bodyPr/>
        <a:lstStyle/>
        <a:p>
          <a:pPr rtl="0"/>
          <a:r>
            <a:rPr lang="ru-RU" sz="1200" dirty="0" smtClean="0">
              <a:solidFill>
                <a:schemeClr val="tx1"/>
              </a:solidFill>
            </a:rPr>
            <a:t>Наставничество</a:t>
          </a:r>
        </a:p>
        <a:p>
          <a:pPr rtl="0"/>
          <a:r>
            <a:rPr lang="ru-RU" sz="1200" dirty="0" smtClean="0">
              <a:solidFill>
                <a:schemeClr val="tx1"/>
              </a:solidFill>
            </a:rPr>
            <a:t>30%</a:t>
          </a:r>
          <a:endParaRPr lang="ru-RU" sz="1200" dirty="0">
            <a:solidFill>
              <a:schemeClr val="tx1"/>
            </a:solidFill>
          </a:endParaRPr>
        </a:p>
      </dgm:t>
    </dgm:pt>
    <dgm:pt modelId="{F3A118DD-9D45-4E44-84B0-C9FDE2A13A78}" type="parTrans" cxnId="{FDD34232-E1A3-4E74-B916-E5B490D6E7B4}">
      <dgm:prSet/>
      <dgm:spPr/>
      <dgm:t>
        <a:bodyPr/>
        <a:lstStyle/>
        <a:p>
          <a:endParaRPr lang="ru-RU"/>
        </a:p>
      </dgm:t>
    </dgm:pt>
    <dgm:pt modelId="{4E6F0CFA-093A-4943-9A72-EEFCBB934BF8}" type="sibTrans" cxnId="{FDD34232-E1A3-4E74-B916-E5B490D6E7B4}">
      <dgm:prSet/>
      <dgm:spPr/>
      <dgm:t>
        <a:bodyPr/>
        <a:lstStyle/>
        <a:p>
          <a:endParaRPr lang="ru-RU"/>
        </a:p>
      </dgm:t>
    </dgm:pt>
    <dgm:pt modelId="{58C639AE-95C4-4621-939E-36A390931D30}">
      <dgm:prSet custT="1"/>
      <dgm:spPr/>
      <dgm:t>
        <a:bodyPr/>
        <a:lstStyle/>
        <a:p>
          <a:pPr rtl="0"/>
          <a:r>
            <a:rPr lang="ru-RU" sz="1200" dirty="0" smtClean="0">
              <a:solidFill>
                <a:schemeClr val="tx1"/>
              </a:solidFill>
            </a:rPr>
            <a:t>Добровольчество</a:t>
          </a:r>
        </a:p>
        <a:p>
          <a:pPr rtl="0"/>
          <a:r>
            <a:rPr lang="ru-RU" sz="1200" dirty="0" smtClean="0">
              <a:solidFill>
                <a:schemeClr val="tx1"/>
              </a:solidFill>
            </a:rPr>
            <a:t>34%</a:t>
          </a:r>
          <a:endParaRPr lang="ru-RU" sz="1200" dirty="0">
            <a:solidFill>
              <a:schemeClr val="tx1"/>
            </a:solidFill>
          </a:endParaRPr>
        </a:p>
      </dgm:t>
    </dgm:pt>
    <dgm:pt modelId="{58916990-559C-4A2E-A680-22A961416B48}" type="parTrans" cxnId="{40452FAF-9208-4905-82DB-8FE09BD9810B}">
      <dgm:prSet/>
      <dgm:spPr/>
      <dgm:t>
        <a:bodyPr/>
        <a:lstStyle/>
        <a:p>
          <a:endParaRPr lang="ru-RU"/>
        </a:p>
      </dgm:t>
    </dgm:pt>
    <dgm:pt modelId="{691E9D47-1A4A-48A9-8C66-9B1C91B47264}" type="sibTrans" cxnId="{40452FAF-9208-4905-82DB-8FE09BD9810B}">
      <dgm:prSet/>
      <dgm:spPr/>
      <dgm:t>
        <a:bodyPr/>
        <a:lstStyle/>
        <a:p>
          <a:endParaRPr lang="ru-RU"/>
        </a:p>
      </dgm:t>
    </dgm:pt>
    <dgm:pt modelId="{39761268-7FE1-482D-9774-C6D9C38CCC81}">
      <dgm:prSet custT="1"/>
      <dgm:spPr/>
      <dgm:t>
        <a:bodyPr/>
        <a:lstStyle/>
        <a:p>
          <a:pPr rtl="0"/>
          <a:r>
            <a:rPr lang="ru-RU" sz="1200" dirty="0" smtClean="0">
              <a:solidFill>
                <a:schemeClr val="tx1"/>
              </a:solidFill>
            </a:rPr>
            <a:t>Спортивное</a:t>
          </a:r>
          <a:r>
            <a:rPr lang="ru-RU" sz="1600" dirty="0" smtClean="0">
              <a:solidFill>
                <a:schemeClr val="tx1"/>
              </a:solidFill>
            </a:rPr>
            <a:t> </a:t>
          </a:r>
          <a:r>
            <a:rPr lang="ru-RU" sz="1200" dirty="0" smtClean="0">
              <a:solidFill>
                <a:schemeClr val="tx1"/>
              </a:solidFill>
            </a:rPr>
            <a:t>и здоровье-ориентирующее</a:t>
          </a:r>
        </a:p>
        <a:p>
          <a:pPr rtl="0"/>
          <a:r>
            <a:rPr lang="ru-RU" sz="1200" dirty="0" smtClean="0">
              <a:solidFill>
                <a:schemeClr val="tx1"/>
              </a:solidFill>
            </a:rPr>
            <a:t>70%</a:t>
          </a:r>
          <a:endParaRPr lang="ru-RU" sz="1200" dirty="0">
            <a:solidFill>
              <a:schemeClr val="tx1"/>
            </a:solidFill>
          </a:endParaRPr>
        </a:p>
      </dgm:t>
    </dgm:pt>
    <dgm:pt modelId="{8E376524-0C3E-4F6F-B88A-F5BD701D61FA}" type="parTrans" cxnId="{6A9448EE-DB3C-4346-B0A0-219024A52406}">
      <dgm:prSet/>
      <dgm:spPr/>
      <dgm:t>
        <a:bodyPr/>
        <a:lstStyle/>
        <a:p>
          <a:endParaRPr lang="ru-RU"/>
        </a:p>
      </dgm:t>
    </dgm:pt>
    <dgm:pt modelId="{8316D410-5B67-490F-B6D3-F197C784618A}" type="sibTrans" cxnId="{6A9448EE-DB3C-4346-B0A0-219024A52406}">
      <dgm:prSet/>
      <dgm:spPr/>
      <dgm:t>
        <a:bodyPr/>
        <a:lstStyle/>
        <a:p>
          <a:endParaRPr lang="ru-RU"/>
        </a:p>
      </dgm:t>
    </dgm:pt>
    <dgm:pt modelId="{04FCCA03-FA0E-4654-912F-6B8D0AF37001}">
      <dgm:prSet custT="1"/>
      <dgm:spPr/>
      <dgm:t>
        <a:bodyPr/>
        <a:lstStyle/>
        <a:p>
          <a:pPr rtl="0"/>
          <a:r>
            <a:rPr lang="ru-RU" sz="1200" dirty="0" smtClean="0">
              <a:solidFill>
                <a:schemeClr val="tx1"/>
              </a:solidFill>
            </a:rPr>
            <a:t>Социально-профилактическое</a:t>
          </a:r>
        </a:p>
        <a:p>
          <a:pPr rtl="0"/>
          <a:r>
            <a:rPr lang="ru-RU" sz="1200" dirty="0" smtClean="0">
              <a:solidFill>
                <a:schemeClr val="tx1"/>
              </a:solidFill>
            </a:rPr>
            <a:t>100%</a:t>
          </a:r>
          <a:endParaRPr lang="ru-RU" sz="1200" dirty="0">
            <a:solidFill>
              <a:schemeClr val="tx1"/>
            </a:solidFill>
          </a:endParaRPr>
        </a:p>
      </dgm:t>
    </dgm:pt>
    <dgm:pt modelId="{D859104A-DF57-4997-9A3B-1CF5BCBCD71B}" type="parTrans" cxnId="{C8E3F971-04BC-4B0E-89EB-C848B04F0F1E}">
      <dgm:prSet/>
      <dgm:spPr/>
      <dgm:t>
        <a:bodyPr/>
        <a:lstStyle/>
        <a:p>
          <a:endParaRPr lang="ru-RU"/>
        </a:p>
      </dgm:t>
    </dgm:pt>
    <dgm:pt modelId="{32D0AF3B-75EA-4FF4-B16A-0D5CC37772E1}" type="sibTrans" cxnId="{C8E3F971-04BC-4B0E-89EB-C848B04F0F1E}">
      <dgm:prSet/>
      <dgm:spPr/>
      <dgm:t>
        <a:bodyPr/>
        <a:lstStyle/>
        <a:p>
          <a:endParaRPr lang="ru-RU"/>
        </a:p>
      </dgm:t>
    </dgm:pt>
    <dgm:pt modelId="{907422BF-4BA3-4FA5-8E44-AA27F27C3AAC}" type="pres">
      <dgm:prSet presAssocID="{679FD010-F000-4FAE-AE19-7BC3D666D570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5DB44E40-78EC-4978-9631-70AB74C8EA09}" type="pres">
      <dgm:prSet presAssocID="{2D463412-DF60-4DD0-86F5-1761C80FBFCF}" presName="compNode" presStyleCnt="0"/>
      <dgm:spPr/>
    </dgm:pt>
    <dgm:pt modelId="{7DC17B1D-EB2C-4054-81EE-2B97621B14CA}" type="pres">
      <dgm:prSet presAssocID="{2D463412-DF60-4DD0-86F5-1761C80FBFCF}" presName="dummyConnPt" presStyleCnt="0"/>
      <dgm:spPr/>
    </dgm:pt>
    <dgm:pt modelId="{7DE6E092-1E8A-4A7D-A23C-CD293CC601BD}" type="pres">
      <dgm:prSet presAssocID="{2D463412-DF60-4DD0-86F5-1761C80FBFCF}" presName="node" presStyleLbl="node1" presStyleIdx="0" presStyleCnt="9" custScaleX="118978" custScaleY="126616" custLinFactNeighborX="6760" custLinFactNeighborY="-79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D497CA-D24F-4D1C-A6BD-7181235E4E1A}" type="pres">
      <dgm:prSet presAssocID="{220ED911-20E8-4A89-978A-75CF1E61FD43}" presName="sibTrans" presStyleLbl="bgSibTrans2D1" presStyleIdx="0" presStyleCnt="8"/>
      <dgm:spPr/>
      <dgm:t>
        <a:bodyPr/>
        <a:lstStyle/>
        <a:p>
          <a:endParaRPr lang="ru-RU"/>
        </a:p>
      </dgm:t>
    </dgm:pt>
    <dgm:pt modelId="{3D944E00-B76F-4DA3-A6EA-E438814524E1}" type="pres">
      <dgm:prSet presAssocID="{547FA5BB-11FE-4457-B946-CE5CC531D1AD}" presName="compNode" presStyleCnt="0"/>
      <dgm:spPr/>
    </dgm:pt>
    <dgm:pt modelId="{42606802-87BB-4629-B23D-C0F90B6EFB50}" type="pres">
      <dgm:prSet presAssocID="{547FA5BB-11FE-4457-B946-CE5CC531D1AD}" presName="dummyConnPt" presStyleCnt="0"/>
      <dgm:spPr/>
    </dgm:pt>
    <dgm:pt modelId="{B42A7C3E-6A8E-4B78-8049-75B798A5BDFF}" type="pres">
      <dgm:prSet presAssocID="{547FA5BB-11FE-4457-B946-CE5CC531D1AD}" presName="node" presStyleLbl="node1" presStyleIdx="1" presStyleCnt="9" custScaleX="115270" custScaleY="117723" custLinFactNeighborX="621" custLinFactNeighborY="-9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566BA3-A420-441E-A4FF-8AB3EABD5E0E}" type="pres">
      <dgm:prSet presAssocID="{0162B17C-6327-45AD-8F6C-FA816F300210}" presName="sibTrans" presStyleLbl="bgSibTrans2D1" presStyleIdx="1" presStyleCnt="8"/>
      <dgm:spPr/>
      <dgm:t>
        <a:bodyPr/>
        <a:lstStyle/>
        <a:p>
          <a:endParaRPr lang="ru-RU"/>
        </a:p>
      </dgm:t>
    </dgm:pt>
    <dgm:pt modelId="{3F6C3DCE-0F0E-438B-91C7-1D502B826CD6}" type="pres">
      <dgm:prSet presAssocID="{4DB10622-764B-4A7A-A834-939B38ED4E8B}" presName="compNode" presStyleCnt="0"/>
      <dgm:spPr/>
    </dgm:pt>
    <dgm:pt modelId="{9D3F03CD-A552-49BF-893A-2D87041593E4}" type="pres">
      <dgm:prSet presAssocID="{4DB10622-764B-4A7A-A834-939B38ED4E8B}" presName="dummyConnPt" presStyleCnt="0"/>
      <dgm:spPr/>
    </dgm:pt>
    <dgm:pt modelId="{127D398B-CD53-4735-BD2A-53AB9EC3EB6D}" type="pres">
      <dgm:prSet presAssocID="{4DB10622-764B-4A7A-A834-939B38ED4E8B}" presName="node" presStyleLbl="node1" presStyleIdx="2" presStyleCnt="9" custScaleX="104254" custScaleY="1419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099E9D-6501-4797-8185-B3C12C31F2E9}" type="pres">
      <dgm:prSet presAssocID="{EE29B8A6-9B39-4BEE-B2FD-27C4FDA29343}" presName="sibTrans" presStyleLbl="bgSibTrans2D1" presStyleIdx="2" presStyleCnt="8"/>
      <dgm:spPr/>
      <dgm:t>
        <a:bodyPr/>
        <a:lstStyle/>
        <a:p>
          <a:endParaRPr lang="ru-RU"/>
        </a:p>
      </dgm:t>
    </dgm:pt>
    <dgm:pt modelId="{BCC51A8C-1F17-427C-9ADC-547AB494B703}" type="pres">
      <dgm:prSet presAssocID="{83A7D3E6-0AD8-432F-A9AD-2591CDA675CB}" presName="compNode" presStyleCnt="0"/>
      <dgm:spPr/>
    </dgm:pt>
    <dgm:pt modelId="{D9A8DA07-0BD9-473F-ACBC-045DFD696AF6}" type="pres">
      <dgm:prSet presAssocID="{83A7D3E6-0AD8-432F-A9AD-2591CDA675CB}" presName="dummyConnPt" presStyleCnt="0"/>
      <dgm:spPr/>
    </dgm:pt>
    <dgm:pt modelId="{45D35D8C-3BC2-47AB-90A4-333E05C25731}" type="pres">
      <dgm:prSet presAssocID="{83A7D3E6-0AD8-432F-A9AD-2591CDA675CB}" presName="node" presStyleLbl="node1" presStyleIdx="3" presStyleCnt="9" custScaleX="125389" custScaleY="1280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E5C6EF-F921-48D6-AC4D-B0A1A2151D25}" type="pres">
      <dgm:prSet presAssocID="{ED833E8B-732A-4EDE-ADDE-3CD948E38B28}" presName="sibTrans" presStyleLbl="bgSibTrans2D1" presStyleIdx="3" presStyleCnt="8"/>
      <dgm:spPr/>
      <dgm:t>
        <a:bodyPr/>
        <a:lstStyle/>
        <a:p>
          <a:endParaRPr lang="ru-RU"/>
        </a:p>
      </dgm:t>
    </dgm:pt>
    <dgm:pt modelId="{A8E3A795-F566-47EF-9BA3-15901F267030}" type="pres">
      <dgm:prSet presAssocID="{EA464770-44C3-44CF-AEF6-5369C98436FA}" presName="compNode" presStyleCnt="0"/>
      <dgm:spPr/>
    </dgm:pt>
    <dgm:pt modelId="{5928B97B-C7C5-4772-90B2-75ECE8F34D18}" type="pres">
      <dgm:prSet presAssocID="{EA464770-44C3-44CF-AEF6-5369C98436FA}" presName="dummyConnPt" presStyleCnt="0"/>
      <dgm:spPr/>
    </dgm:pt>
    <dgm:pt modelId="{38697C3C-274C-4F6B-9AD5-989A89731FBC}" type="pres">
      <dgm:prSet presAssocID="{EA464770-44C3-44CF-AEF6-5369C98436FA}" presName="node" presStyleLbl="node1" presStyleIdx="4" presStyleCnt="9" custScaleX="125422" custScaleY="1175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27396C-485A-4360-B8A2-17FFF6BE8779}" type="pres">
      <dgm:prSet presAssocID="{BB2C4EF7-B341-4E88-A532-97B68AD30D57}" presName="sibTrans" presStyleLbl="bgSibTrans2D1" presStyleIdx="4" presStyleCnt="8"/>
      <dgm:spPr/>
      <dgm:t>
        <a:bodyPr/>
        <a:lstStyle/>
        <a:p>
          <a:endParaRPr lang="ru-RU"/>
        </a:p>
      </dgm:t>
    </dgm:pt>
    <dgm:pt modelId="{E13DAD0D-B303-494C-BF6B-E93F92B04679}" type="pres">
      <dgm:prSet presAssocID="{DAF8BB23-8877-40EA-B380-2C974027E7EA}" presName="compNode" presStyleCnt="0"/>
      <dgm:spPr/>
    </dgm:pt>
    <dgm:pt modelId="{684B59BA-7603-4B4B-81ED-7E3D7B602D16}" type="pres">
      <dgm:prSet presAssocID="{DAF8BB23-8877-40EA-B380-2C974027E7EA}" presName="dummyConnPt" presStyleCnt="0"/>
      <dgm:spPr/>
    </dgm:pt>
    <dgm:pt modelId="{BA7BF7DD-B721-48D3-81F7-6BFB02D13729}" type="pres">
      <dgm:prSet presAssocID="{DAF8BB23-8877-40EA-B380-2C974027E7EA}" presName="node" presStyleLbl="node1" presStyleIdx="5" presStyleCnt="9" custScaleX="111920" custScaleY="1438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115E7B-781C-4C57-984A-8864B50FF35F}" type="pres">
      <dgm:prSet presAssocID="{4E6F0CFA-093A-4943-9A72-EEFCBB934BF8}" presName="sibTrans" presStyleLbl="bgSibTrans2D1" presStyleIdx="5" presStyleCnt="8"/>
      <dgm:spPr/>
      <dgm:t>
        <a:bodyPr/>
        <a:lstStyle/>
        <a:p>
          <a:endParaRPr lang="ru-RU"/>
        </a:p>
      </dgm:t>
    </dgm:pt>
    <dgm:pt modelId="{7DDAE325-4F76-43B0-921F-877488983465}" type="pres">
      <dgm:prSet presAssocID="{58C639AE-95C4-4621-939E-36A390931D30}" presName="compNode" presStyleCnt="0"/>
      <dgm:spPr/>
    </dgm:pt>
    <dgm:pt modelId="{D5D61B01-D324-4423-B2C7-3A863DB37FA5}" type="pres">
      <dgm:prSet presAssocID="{58C639AE-95C4-4621-939E-36A390931D30}" presName="dummyConnPt" presStyleCnt="0"/>
      <dgm:spPr/>
    </dgm:pt>
    <dgm:pt modelId="{BAC2CC9E-390E-4DD9-AF6C-FA0CA99C6447}" type="pres">
      <dgm:prSet presAssocID="{58C639AE-95C4-4621-939E-36A390931D30}" presName="node" presStyleLbl="node1" presStyleIdx="6" presStyleCnt="9" custScaleX="112897" custScaleY="1476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5987CE-9577-4115-B6E7-4A58B57BD583}" type="pres">
      <dgm:prSet presAssocID="{691E9D47-1A4A-48A9-8C66-9B1C91B47264}" presName="sibTrans" presStyleLbl="bgSibTrans2D1" presStyleIdx="6" presStyleCnt="8"/>
      <dgm:spPr/>
      <dgm:t>
        <a:bodyPr/>
        <a:lstStyle/>
        <a:p>
          <a:endParaRPr lang="ru-RU"/>
        </a:p>
      </dgm:t>
    </dgm:pt>
    <dgm:pt modelId="{A814627F-D1F8-418E-9FE5-E818970094A4}" type="pres">
      <dgm:prSet presAssocID="{39761268-7FE1-482D-9774-C6D9C38CCC81}" presName="compNode" presStyleCnt="0"/>
      <dgm:spPr/>
    </dgm:pt>
    <dgm:pt modelId="{4B64DF99-7F26-422C-941A-1105EA169DED}" type="pres">
      <dgm:prSet presAssocID="{39761268-7FE1-482D-9774-C6D9C38CCC81}" presName="dummyConnPt" presStyleCnt="0"/>
      <dgm:spPr/>
    </dgm:pt>
    <dgm:pt modelId="{575317F4-58D8-4D5D-BB3F-597705D8589F}" type="pres">
      <dgm:prSet presAssocID="{39761268-7FE1-482D-9774-C6D9C38CCC81}" presName="node" presStyleLbl="node1" presStyleIdx="7" presStyleCnt="9" custScaleX="123260" custScaleY="1220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87047B-327A-471E-B015-16FC1D3C4FC4}" type="pres">
      <dgm:prSet presAssocID="{8316D410-5B67-490F-B6D3-F197C784618A}" presName="sibTrans" presStyleLbl="bgSibTrans2D1" presStyleIdx="7" presStyleCnt="8"/>
      <dgm:spPr/>
      <dgm:t>
        <a:bodyPr/>
        <a:lstStyle/>
        <a:p>
          <a:endParaRPr lang="ru-RU"/>
        </a:p>
      </dgm:t>
    </dgm:pt>
    <dgm:pt modelId="{1E490610-4680-4D53-9C8E-BCA6461AC84B}" type="pres">
      <dgm:prSet presAssocID="{04FCCA03-FA0E-4654-912F-6B8D0AF37001}" presName="compNode" presStyleCnt="0"/>
      <dgm:spPr/>
    </dgm:pt>
    <dgm:pt modelId="{43419ED2-F7D1-49E0-AB61-6B8C39AD13B2}" type="pres">
      <dgm:prSet presAssocID="{04FCCA03-FA0E-4654-912F-6B8D0AF37001}" presName="dummyConnPt" presStyleCnt="0"/>
      <dgm:spPr/>
    </dgm:pt>
    <dgm:pt modelId="{A6F0A87A-81E4-44E2-853B-62D8093FF8BB}" type="pres">
      <dgm:prSet presAssocID="{04FCCA03-FA0E-4654-912F-6B8D0AF37001}" presName="node" presStyleLbl="node1" presStyleIdx="8" presStyleCnt="9" custScaleX="130856" custScaleY="1317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F1D553B-AD4E-4011-887D-7BCE2964CE1E}" srcId="{679FD010-F000-4FAE-AE19-7BC3D666D570}" destId="{EA464770-44C3-44CF-AEF6-5369C98436FA}" srcOrd="4" destOrd="0" parTransId="{7E3602DE-116D-45EF-85DE-04F0CC9495CE}" sibTransId="{BB2C4EF7-B341-4E88-A532-97B68AD30D57}"/>
    <dgm:cxn modelId="{662CD27C-3736-4AE2-BAB0-A45F67938259}" type="presOf" srcId="{679FD010-F000-4FAE-AE19-7BC3D666D570}" destId="{907422BF-4BA3-4FA5-8E44-AA27F27C3AAC}" srcOrd="0" destOrd="0" presId="urn:microsoft.com/office/officeart/2005/8/layout/bProcess4"/>
    <dgm:cxn modelId="{40452FAF-9208-4905-82DB-8FE09BD9810B}" srcId="{679FD010-F000-4FAE-AE19-7BC3D666D570}" destId="{58C639AE-95C4-4621-939E-36A390931D30}" srcOrd="6" destOrd="0" parTransId="{58916990-559C-4A2E-A680-22A961416B48}" sibTransId="{691E9D47-1A4A-48A9-8C66-9B1C91B47264}"/>
    <dgm:cxn modelId="{71C374A6-4C9C-4832-8593-7079B93ED4C4}" type="presOf" srcId="{ED833E8B-732A-4EDE-ADDE-3CD948E38B28}" destId="{EAE5C6EF-F921-48D6-AC4D-B0A1A2151D25}" srcOrd="0" destOrd="0" presId="urn:microsoft.com/office/officeart/2005/8/layout/bProcess4"/>
    <dgm:cxn modelId="{1972F3C4-99F2-4EB3-B4D5-3D5D81FFADDC}" type="presOf" srcId="{8316D410-5B67-490F-B6D3-F197C784618A}" destId="{8E87047B-327A-471E-B015-16FC1D3C4FC4}" srcOrd="0" destOrd="0" presId="urn:microsoft.com/office/officeart/2005/8/layout/bProcess4"/>
    <dgm:cxn modelId="{8E3114D7-D78D-4B8E-84D9-ED4EDAC8B7AF}" type="presOf" srcId="{BB2C4EF7-B341-4E88-A532-97B68AD30D57}" destId="{1627396C-485A-4360-B8A2-17FFF6BE8779}" srcOrd="0" destOrd="0" presId="urn:microsoft.com/office/officeart/2005/8/layout/bProcess4"/>
    <dgm:cxn modelId="{B326AF1F-DFA4-43B8-A230-68CC2B00B39A}" type="presOf" srcId="{DAF8BB23-8877-40EA-B380-2C974027E7EA}" destId="{BA7BF7DD-B721-48D3-81F7-6BFB02D13729}" srcOrd="0" destOrd="0" presId="urn:microsoft.com/office/officeart/2005/8/layout/bProcess4"/>
    <dgm:cxn modelId="{FDD34232-E1A3-4E74-B916-E5B490D6E7B4}" srcId="{679FD010-F000-4FAE-AE19-7BC3D666D570}" destId="{DAF8BB23-8877-40EA-B380-2C974027E7EA}" srcOrd="5" destOrd="0" parTransId="{F3A118DD-9D45-4E44-84B0-C9FDE2A13A78}" sibTransId="{4E6F0CFA-093A-4943-9A72-EEFCBB934BF8}"/>
    <dgm:cxn modelId="{D6964B36-7894-4ED5-B90F-E736BE336F0E}" srcId="{679FD010-F000-4FAE-AE19-7BC3D666D570}" destId="{2D463412-DF60-4DD0-86F5-1761C80FBFCF}" srcOrd="0" destOrd="0" parTransId="{20B8EFC3-8DC8-4B4B-9377-49567D91DA71}" sibTransId="{220ED911-20E8-4A89-978A-75CF1E61FD43}"/>
    <dgm:cxn modelId="{539559A7-7029-48A5-B523-B18144D07DD7}" type="presOf" srcId="{691E9D47-1A4A-48A9-8C66-9B1C91B47264}" destId="{C25987CE-9577-4115-B6E7-4A58B57BD583}" srcOrd="0" destOrd="0" presId="urn:microsoft.com/office/officeart/2005/8/layout/bProcess4"/>
    <dgm:cxn modelId="{C8E3F971-04BC-4B0E-89EB-C848B04F0F1E}" srcId="{679FD010-F000-4FAE-AE19-7BC3D666D570}" destId="{04FCCA03-FA0E-4654-912F-6B8D0AF37001}" srcOrd="8" destOrd="0" parTransId="{D859104A-DF57-4997-9A3B-1CF5BCBCD71B}" sibTransId="{32D0AF3B-75EA-4FF4-B16A-0D5CC37772E1}"/>
    <dgm:cxn modelId="{7D13AFF9-1D9B-4150-B9FA-F22416F5CB19}" type="presOf" srcId="{83A7D3E6-0AD8-432F-A9AD-2591CDA675CB}" destId="{45D35D8C-3BC2-47AB-90A4-333E05C25731}" srcOrd="0" destOrd="0" presId="urn:microsoft.com/office/officeart/2005/8/layout/bProcess4"/>
    <dgm:cxn modelId="{894F5CF5-3025-45BE-9D91-C8BF132DFE0F}" type="presOf" srcId="{39761268-7FE1-482D-9774-C6D9C38CCC81}" destId="{575317F4-58D8-4D5D-BB3F-597705D8589F}" srcOrd="0" destOrd="0" presId="urn:microsoft.com/office/officeart/2005/8/layout/bProcess4"/>
    <dgm:cxn modelId="{75E63590-91E3-49C3-8DEF-9B05FF77CF10}" type="presOf" srcId="{4DB10622-764B-4A7A-A834-939B38ED4E8B}" destId="{127D398B-CD53-4735-BD2A-53AB9EC3EB6D}" srcOrd="0" destOrd="0" presId="urn:microsoft.com/office/officeart/2005/8/layout/bProcess4"/>
    <dgm:cxn modelId="{73AC3EBE-A96F-457B-A897-596B75EF137A}" type="presOf" srcId="{4E6F0CFA-093A-4943-9A72-EEFCBB934BF8}" destId="{72115E7B-781C-4C57-984A-8864B50FF35F}" srcOrd="0" destOrd="0" presId="urn:microsoft.com/office/officeart/2005/8/layout/bProcess4"/>
    <dgm:cxn modelId="{920CAD8D-8CDF-427D-93BE-8AD46908AAB1}" type="presOf" srcId="{EE29B8A6-9B39-4BEE-B2FD-27C4FDA29343}" destId="{57099E9D-6501-4797-8185-B3C12C31F2E9}" srcOrd="0" destOrd="0" presId="urn:microsoft.com/office/officeart/2005/8/layout/bProcess4"/>
    <dgm:cxn modelId="{6EE346C5-0906-4DCE-BFE9-8437B8F9D9F4}" type="presOf" srcId="{220ED911-20E8-4A89-978A-75CF1E61FD43}" destId="{A1D497CA-D24F-4D1C-A6BD-7181235E4E1A}" srcOrd="0" destOrd="0" presId="urn:microsoft.com/office/officeart/2005/8/layout/bProcess4"/>
    <dgm:cxn modelId="{C6D0361C-F6DE-4DA0-80E7-2B63BEF9C3DE}" type="presOf" srcId="{2D463412-DF60-4DD0-86F5-1761C80FBFCF}" destId="{7DE6E092-1E8A-4A7D-A23C-CD293CC601BD}" srcOrd="0" destOrd="0" presId="urn:microsoft.com/office/officeart/2005/8/layout/bProcess4"/>
    <dgm:cxn modelId="{F2E8639F-1CBF-4893-9C75-2A86F61D3889}" srcId="{679FD010-F000-4FAE-AE19-7BC3D666D570}" destId="{4DB10622-764B-4A7A-A834-939B38ED4E8B}" srcOrd="2" destOrd="0" parTransId="{C065AADA-9599-4B7C-9574-836CDCC1AA0B}" sibTransId="{EE29B8A6-9B39-4BEE-B2FD-27C4FDA29343}"/>
    <dgm:cxn modelId="{D9041CEB-F73E-429D-9004-9837F086514D}" srcId="{679FD010-F000-4FAE-AE19-7BC3D666D570}" destId="{83A7D3E6-0AD8-432F-A9AD-2591CDA675CB}" srcOrd="3" destOrd="0" parTransId="{941C4CA5-53DC-42FC-8EE1-1AB3F081100B}" sibTransId="{ED833E8B-732A-4EDE-ADDE-3CD948E38B28}"/>
    <dgm:cxn modelId="{540B6D2B-5A06-453E-9DD8-78815EED5224}" type="presOf" srcId="{0162B17C-6327-45AD-8F6C-FA816F300210}" destId="{83566BA3-A420-441E-A4FF-8AB3EABD5E0E}" srcOrd="0" destOrd="0" presId="urn:microsoft.com/office/officeart/2005/8/layout/bProcess4"/>
    <dgm:cxn modelId="{5917934C-D432-4339-8D43-5C6386E27A99}" type="presOf" srcId="{EA464770-44C3-44CF-AEF6-5369C98436FA}" destId="{38697C3C-274C-4F6B-9AD5-989A89731FBC}" srcOrd="0" destOrd="0" presId="urn:microsoft.com/office/officeart/2005/8/layout/bProcess4"/>
    <dgm:cxn modelId="{6A9448EE-DB3C-4346-B0A0-219024A52406}" srcId="{679FD010-F000-4FAE-AE19-7BC3D666D570}" destId="{39761268-7FE1-482D-9774-C6D9C38CCC81}" srcOrd="7" destOrd="0" parTransId="{8E376524-0C3E-4F6F-B88A-F5BD701D61FA}" sibTransId="{8316D410-5B67-490F-B6D3-F197C784618A}"/>
    <dgm:cxn modelId="{81E44A01-100A-44D3-86B8-668BDC051587}" type="presOf" srcId="{58C639AE-95C4-4621-939E-36A390931D30}" destId="{BAC2CC9E-390E-4DD9-AF6C-FA0CA99C6447}" srcOrd="0" destOrd="0" presId="urn:microsoft.com/office/officeart/2005/8/layout/bProcess4"/>
    <dgm:cxn modelId="{4B361C5F-5414-4A6F-9A07-9AE82E8EF8CC}" type="presOf" srcId="{04FCCA03-FA0E-4654-912F-6B8D0AF37001}" destId="{A6F0A87A-81E4-44E2-853B-62D8093FF8BB}" srcOrd="0" destOrd="0" presId="urn:microsoft.com/office/officeart/2005/8/layout/bProcess4"/>
    <dgm:cxn modelId="{0F552B4B-9234-4BB0-A845-FBFD35124870}" type="presOf" srcId="{547FA5BB-11FE-4457-B946-CE5CC531D1AD}" destId="{B42A7C3E-6A8E-4B78-8049-75B798A5BDFF}" srcOrd="0" destOrd="0" presId="urn:microsoft.com/office/officeart/2005/8/layout/bProcess4"/>
    <dgm:cxn modelId="{5D86ADFB-5052-4CB4-917F-0D4D98BB27C6}" srcId="{679FD010-F000-4FAE-AE19-7BC3D666D570}" destId="{547FA5BB-11FE-4457-B946-CE5CC531D1AD}" srcOrd="1" destOrd="0" parTransId="{B093B547-7CED-42CD-8959-E6E29A9CE96C}" sibTransId="{0162B17C-6327-45AD-8F6C-FA816F300210}"/>
    <dgm:cxn modelId="{B2E43A0D-4FD1-4C5D-A070-695E8BE54FC9}" type="presParOf" srcId="{907422BF-4BA3-4FA5-8E44-AA27F27C3AAC}" destId="{5DB44E40-78EC-4978-9631-70AB74C8EA09}" srcOrd="0" destOrd="0" presId="urn:microsoft.com/office/officeart/2005/8/layout/bProcess4"/>
    <dgm:cxn modelId="{3677F5EA-943A-45A3-85B0-0D07F134CC8D}" type="presParOf" srcId="{5DB44E40-78EC-4978-9631-70AB74C8EA09}" destId="{7DC17B1D-EB2C-4054-81EE-2B97621B14CA}" srcOrd="0" destOrd="0" presId="urn:microsoft.com/office/officeart/2005/8/layout/bProcess4"/>
    <dgm:cxn modelId="{3AAFB614-1270-4092-B240-E1709B65135B}" type="presParOf" srcId="{5DB44E40-78EC-4978-9631-70AB74C8EA09}" destId="{7DE6E092-1E8A-4A7D-A23C-CD293CC601BD}" srcOrd="1" destOrd="0" presId="urn:microsoft.com/office/officeart/2005/8/layout/bProcess4"/>
    <dgm:cxn modelId="{439A12C5-549A-471C-B158-7DE6594DCEBC}" type="presParOf" srcId="{907422BF-4BA3-4FA5-8E44-AA27F27C3AAC}" destId="{A1D497CA-D24F-4D1C-A6BD-7181235E4E1A}" srcOrd="1" destOrd="0" presId="urn:microsoft.com/office/officeart/2005/8/layout/bProcess4"/>
    <dgm:cxn modelId="{3487A3EA-13FB-4C7A-9AFE-3846F7BD9A87}" type="presParOf" srcId="{907422BF-4BA3-4FA5-8E44-AA27F27C3AAC}" destId="{3D944E00-B76F-4DA3-A6EA-E438814524E1}" srcOrd="2" destOrd="0" presId="urn:microsoft.com/office/officeart/2005/8/layout/bProcess4"/>
    <dgm:cxn modelId="{13A81D5C-A01C-4BB5-A965-3B3F593B38AB}" type="presParOf" srcId="{3D944E00-B76F-4DA3-A6EA-E438814524E1}" destId="{42606802-87BB-4629-B23D-C0F90B6EFB50}" srcOrd="0" destOrd="0" presId="urn:microsoft.com/office/officeart/2005/8/layout/bProcess4"/>
    <dgm:cxn modelId="{05CBBBF3-7353-461C-B4CD-CE86A5374860}" type="presParOf" srcId="{3D944E00-B76F-4DA3-A6EA-E438814524E1}" destId="{B42A7C3E-6A8E-4B78-8049-75B798A5BDFF}" srcOrd="1" destOrd="0" presId="urn:microsoft.com/office/officeart/2005/8/layout/bProcess4"/>
    <dgm:cxn modelId="{A3D45883-8F56-4C10-AFE3-0E9BE83FAF13}" type="presParOf" srcId="{907422BF-4BA3-4FA5-8E44-AA27F27C3AAC}" destId="{83566BA3-A420-441E-A4FF-8AB3EABD5E0E}" srcOrd="3" destOrd="0" presId="urn:microsoft.com/office/officeart/2005/8/layout/bProcess4"/>
    <dgm:cxn modelId="{8BC93CB2-2B42-464B-9650-DE046C924EA1}" type="presParOf" srcId="{907422BF-4BA3-4FA5-8E44-AA27F27C3AAC}" destId="{3F6C3DCE-0F0E-438B-91C7-1D502B826CD6}" srcOrd="4" destOrd="0" presId="urn:microsoft.com/office/officeart/2005/8/layout/bProcess4"/>
    <dgm:cxn modelId="{8CB38B47-5BF6-466F-B66B-42B6F8AE1940}" type="presParOf" srcId="{3F6C3DCE-0F0E-438B-91C7-1D502B826CD6}" destId="{9D3F03CD-A552-49BF-893A-2D87041593E4}" srcOrd="0" destOrd="0" presId="urn:microsoft.com/office/officeart/2005/8/layout/bProcess4"/>
    <dgm:cxn modelId="{673F1C85-9F6D-4619-905D-811FCB374552}" type="presParOf" srcId="{3F6C3DCE-0F0E-438B-91C7-1D502B826CD6}" destId="{127D398B-CD53-4735-BD2A-53AB9EC3EB6D}" srcOrd="1" destOrd="0" presId="urn:microsoft.com/office/officeart/2005/8/layout/bProcess4"/>
    <dgm:cxn modelId="{1F78F62D-6B97-4681-B68E-905C045BA783}" type="presParOf" srcId="{907422BF-4BA3-4FA5-8E44-AA27F27C3AAC}" destId="{57099E9D-6501-4797-8185-B3C12C31F2E9}" srcOrd="5" destOrd="0" presId="urn:microsoft.com/office/officeart/2005/8/layout/bProcess4"/>
    <dgm:cxn modelId="{925EFD7F-AC07-4A85-83E2-A92AB2CA0D40}" type="presParOf" srcId="{907422BF-4BA3-4FA5-8E44-AA27F27C3AAC}" destId="{BCC51A8C-1F17-427C-9ADC-547AB494B703}" srcOrd="6" destOrd="0" presId="urn:microsoft.com/office/officeart/2005/8/layout/bProcess4"/>
    <dgm:cxn modelId="{64FFCBA0-7665-45C5-92CC-195813DD6E50}" type="presParOf" srcId="{BCC51A8C-1F17-427C-9ADC-547AB494B703}" destId="{D9A8DA07-0BD9-473F-ACBC-045DFD696AF6}" srcOrd="0" destOrd="0" presId="urn:microsoft.com/office/officeart/2005/8/layout/bProcess4"/>
    <dgm:cxn modelId="{37FE1012-BE55-4E8E-94AC-2579C201E059}" type="presParOf" srcId="{BCC51A8C-1F17-427C-9ADC-547AB494B703}" destId="{45D35D8C-3BC2-47AB-90A4-333E05C25731}" srcOrd="1" destOrd="0" presId="urn:microsoft.com/office/officeart/2005/8/layout/bProcess4"/>
    <dgm:cxn modelId="{71937EEC-992D-4AAB-A338-C68BAA225C69}" type="presParOf" srcId="{907422BF-4BA3-4FA5-8E44-AA27F27C3AAC}" destId="{EAE5C6EF-F921-48D6-AC4D-B0A1A2151D25}" srcOrd="7" destOrd="0" presId="urn:microsoft.com/office/officeart/2005/8/layout/bProcess4"/>
    <dgm:cxn modelId="{6FF64F03-98EA-4B67-B5B2-C2C99FD1965E}" type="presParOf" srcId="{907422BF-4BA3-4FA5-8E44-AA27F27C3AAC}" destId="{A8E3A795-F566-47EF-9BA3-15901F267030}" srcOrd="8" destOrd="0" presId="urn:microsoft.com/office/officeart/2005/8/layout/bProcess4"/>
    <dgm:cxn modelId="{EDD7D08D-BFBC-4107-97E5-3527DBAE7786}" type="presParOf" srcId="{A8E3A795-F566-47EF-9BA3-15901F267030}" destId="{5928B97B-C7C5-4772-90B2-75ECE8F34D18}" srcOrd="0" destOrd="0" presId="urn:microsoft.com/office/officeart/2005/8/layout/bProcess4"/>
    <dgm:cxn modelId="{FFD2B1AC-E68E-4821-8F9D-1F5BB74E367B}" type="presParOf" srcId="{A8E3A795-F566-47EF-9BA3-15901F267030}" destId="{38697C3C-274C-4F6B-9AD5-989A89731FBC}" srcOrd="1" destOrd="0" presId="urn:microsoft.com/office/officeart/2005/8/layout/bProcess4"/>
    <dgm:cxn modelId="{C7DDC908-B484-4D8D-B072-C1E906ACDB19}" type="presParOf" srcId="{907422BF-4BA3-4FA5-8E44-AA27F27C3AAC}" destId="{1627396C-485A-4360-B8A2-17FFF6BE8779}" srcOrd="9" destOrd="0" presId="urn:microsoft.com/office/officeart/2005/8/layout/bProcess4"/>
    <dgm:cxn modelId="{B60BBA90-1678-4D66-938F-0BBA80771314}" type="presParOf" srcId="{907422BF-4BA3-4FA5-8E44-AA27F27C3AAC}" destId="{E13DAD0D-B303-494C-BF6B-E93F92B04679}" srcOrd="10" destOrd="0" presId="urn:microsoft.com/office/officeart/2005/8/layout/bProcess4"/>
    <dgm:cxn modelId="{7004451A-CBE9-4BC1-BB35-64BB58CE32BC}" type="presParOf" srcId="{E13DAD0D-B303-494C-BF6B-E93F92B04679}" destId="{684B59BA-7603-4B4B-81ED-7E3D7B602D16}" srcOrd="0" destOrd="0" presId="urn:microsoft.com/office/officeart/2005/8/layout/bProcess4"/>
    <dgm:cxn modelId="{A6D76B11-E598-42D4-96A3-E3618C7B4304}" type="presParOf" srcId="{E13DAD0D-B303-494C-BF6B-E93F92B04679}" destId="{BA7BF7DD-B721-48D3-81F7-6BFB02D13729}" srcOrd="1" destOrd="0" presId="urn:microsoft.com/office/officeart/2005/8/layout/bProcess4"/>
    <dgm:cxn modelId="{6748AF23-EBB4-4025-9F2D-1BCE92E19C85}" type="presParOf" srcId="{907422BF-4BA3-4FA5-8E44-AA27F27C3AAC}" destId="{72115E7B-781C-4C57-984A-8864B50FF35F}" srcOrd="11" destOrd="0" presId="urn:microsoft.com/office/officeart/2005/8/layout/bProcess4"/>
    <dgm:cxn modelId="{2DF3AD40-B61D-491C-890B-C4D041BBB63B}" type="presParOf" srcId="{907422BF-4BA3-4FA5-8E44-AA27F27C3AAC}" destId="{7DDAE325-4F76-43B0-921F-877488983465}" srcOrd="12" destOrd="0" presId="urn:microsoft.com/office/officeart/2005/8/layout/bProcess4"/>
    <dgm:cxn modelId="{AB63BAFE-1D8A-4CF4-9399-27C1A40CC598}" type="presParOf" srcId="{7DDAE325-4F76-43B0-921F-877488983465}" destId="{D5D61B01-D324-4423-B2C7-3A863DB37FA5}" srcOrd="0" destOrd="0" presId="urn:microsoft.com/office/officeart/2005/8/layout/bProcess4"/>
    <dgm:cxn modelId="{BD24B630-8128-4DB1-845D-21B13B4F7E31}" type="presParOf" srcId="{7DDAE325-4F76-43B0-921F-877488983465}" destId="{BAC2CC9E-390E-4DD9-AF6C-FA0CA99C6447}" srcOrd="1" destOrd="0" presId="urn:microsoft.com/office/officeart/2005/8/layout/bProcess4"/>
    <dgm:cxn modelId="{E54D67A8-9B61-4974-BFC6-B05B85FA55F1}" type="presParOf" srcId="{907422BF-4BA3-4FA5-8E44-AA27F27C3AAC}" destId="{C25987CE-9577-4115-B6E7-4A58B57BD583}" srcOrd="13" destOrd="0" presId="urn:microsoft.com/office/officeart/2005/8/layout/bProcess4"/>
    <dgm:cxn modelId="{9874D91B-9B2B-47F4-BB4D-E52F3A79D021}" type="presParOf" srcId="{907422BF-4BA3-4FA5-8E44-AA27F27C3AAC}" destId="{A814627F-D1F8-418E-9FE5-E818970094A4}" srcOrd="14" destOrd="0" presId="urn:microsoft.com/office/officeart/2005/8/layout/bProcess4"/>
    <dgm:cxn modelId="{512B23A5-BD8C-4E26-AB2D-AE8A7FB8E19A}" type="presParOf" srcId="{A814627F-D1F8-418E-9FE5-E818970094A4}" destId="{4B64DF99-7F26-422C-941A-1105EA169DED}" srcOrd="0" destOrd="0" presId="urn:microsoft.com/office/officeart/2005/8/layout/bProcess4"/>
    <dgm:cxn modelId="{02F6F027-9A4D-4531-BDB1-739DE61AB6CB}" type="presParOf" srcId="{A814627F-D1F8-418E-9FE5-E818970094A4}" destId="{575317F4-58D8-4D5D-BB3F-597705D8589F}" srcOrd="1" destOrd="0" presId="urn:microsoft.com/office/officeart/2005/8/layout/bProcess4"/>
    <dgm:cxn modelId="{9C608E64-689C-466F-A1B9-FAA5AF3D058B}" type="presParOf" srcId="{907422BF-4BA3-4FA5-8E44-AA27F27C3AAC}" destId="{8E87047B-327A-471E-B015-16FC1D3C4FC4}" srcOrd="15" destOrd="0" presId="urn:microsoft.com/office/officeart/2005/8/layout/bProcess4"/>
    <dgm:cxn modelId="{2B1BDDCC-6E25-4FF5-B0D9-F6F8106E12DF}" type="presParOf" srcId="{907422BF-4BA3-4FA5-8E44-AA27F27C3AAC}" destId="{1E490610-4680-4D53-9C8E-BCA6461AC84B}" srcOrd="16" destOrd="0" presId="urn:microsoft.com/office/officeart/2005/8/layout/bProcess4"/>
    <dgm:cxn modelId="{B10279B7-EC4F-4A9E-AEC5-88848AA5975E}" type="presParOf" srcId="{1E490610-4680-4D53-9C8E-BCA6461AC84B}" destId="{43419ED2-F7D1-49E0-AB61-6B8C39AD13B2}" srcOrd="0" destOrd="0" presId="urn:microsoft.com/office/officeart/2005/8/layout/bProcess4"/>
    <dgm:cxn modelId="{47DCD3F7-B337-45DE-9593-9015F57E4FD8}" type="presParOf" srcId="{1E490610-4680-4D53-9C8E-BCA6461AC84B}" destId="{A6F0A87A-81E4-44E2-853B-62D8093FF8BB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D497CA-D24F-4D1C-A6BD-7181235E4E1A}">
      <dsp:nvSpPr>
        <dsp:cNvPr id="0" name=""/>
        <dsp:cNvSpPr/>
      </dsp:nvSpPr>
      <dsp:spPr>
        <a:xfrm rot="5629545">
          <a:off x="-177072" y="1221355"/>
          <a:ext cx="1305914" cy="12774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E6E092-1E8A-4A7D-A23C-CD293CC601BD}">
      <dsp:nvSpPr>
        <dsp:cNvPr id="0" name=""/>
        <dsp:cNvSpPr/>
      </dsp:nvSpPr>
      <dsp:spPr>
        <a:xfrm>
          <a:off x="96822" y="305344"/>
          <a:ext cx="1688708" cy="10782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Гражданско-патриотическое  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59,5%</a:t>
          </a:r>
          <a:endParaRPr lang="ru-RU" sz="900" kern="1200" dirty="0">
            <a:solidFill>
              <a:schemeClr val="tx1"/>
            </a:solidFill>
          </a:endParaRPr>
        </a:p>
      </dsp:txBody>
      <dsp:txXfrm>
        <a:off x="128403" y="336925"/>
        <a:ext cx="1625546" cy="1015108"/>
      </dsp:txXfrm>
    </dsp:sp>
    <dsp:sp modelId="{83566BA3-A420-441E-A4FF-8AB3EABD5E0E}">
      <dsp:nvSpPr>
        <dsp:cNvPr id="0" name=""/>
        <dsp:cNvSpPr/>
      </dsp:nvSpPr>
      <dsp:spPr>
        <a:xfrm rot="5423026">
          <a:off x="-230065" y="2540421"/>
          <a:ext cx="1315952" cy="12774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2A7C3E-6A8E-4B78-8049-75B798A5BDFF}">
      <dsp:nvSpPr>
        <dsp:cNvPr id="0" name=""/>
        <dsp:cNvSpPr/>
      </dsp:nvSpPr>
      <dsp:spPr>
        <a:xfrm>
          <a:off x="36003" y="1656180"/>
          <a:ext cx="1636078" cy="10025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Экологическое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35%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65366" y="1685543"/>
        <a:ext cx="1577352" cy="943811"/>
      </dsp:txXfrm>
    </dsp:sp>
    <dsp:sp modelId="{57099E9D-6501-4797-8185-B3C12C31F2E9}">
      <dsp:nvSpPr>
        <dsp:cNvPr id="0" name=""/>
        <dsp:cNvSpPr/>
      </dsp:nvSpPr>
      <dsp:spPr>
        <a:xfrm rot="75336">
          <a:off x="423239" y="3234103"/>
          <a:ext cx="2203352" cy="12774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7D398B-CD53-4735-BD2A-53AB9EC3EB6D}">
      <dsp:nvSpPr>
        <dsp:cNvPr id="0" name=""/>
        <dsp:cNvSpPr/>
      </dsp:nvSpPr>
      <dsp:spPr>
        <a:xfrm>
          <a:off x="105367" y="2879429"/>
          <a:ext cx="1479723" cy="12090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Культурно-творческое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45%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140779" y="2914841"/>
        <a:ext cx="1408899" cy="1138245"/>
      </dsp:txXfrm>
    </dsp:sp>
    <dsp:sp modelId="{EAE5C6EF-F921-48D6-AC4D-B0A1A2151D25}">
      <dsp:nvSpPr>
        <dsp:cNvPr id="0" name=""/>
        <dsp:cNvSpPr/>
      </dsp:nvSpPr>
      <dsp:spPr>
        <a:xfrm rot="16200000">
          <a:off x="2002018" y="2633935"/>
          <a:ext cx="1248617" cy="12774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D35D8C-3BC2-47AB-90A4-333E05C25731}">
      <dsp:nvSpPr>
        <dsp:cNvPr id="0" name=""/>
        <dsp:cNvSpPr/>
      </dsp:nvSpPr>
      <dsp:spPr>
        <a:xfrm>
          <a:off x="2158201" y="2998015"/>
          <a:ext cx="1779702" cy="10904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Бизнес-ориентирующее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40%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2190140" y="3029954"/>
        <a:ext cx="1715824" cy="1026604"/>
      </dsp:txXfrm>
    </dsp:sp>
    <dsp:sp modelId="{1627396C-485A-4360-B8A2-17FFF6BE8779}">
      <dsp:nvSpPr>
        <dsp:cNvPr id="0" name=""/>
        <dsp:cNvSpPr/>
      </dsp:nvSpPr>
      <dsp:spPr>
        <a:xfrm rot="16200000">
          <a:off x="1968634" y="1342347"/>
          <a:ext cx="1315384" cy="12774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697C3C-274C-4F6B-9AD5-989A89731FBC}">
      <dsp:nvSpPr>
        <dsp:cNvPr id="0" name=""/>
        <dsp:cNvSpPr/>
      </dsp:nvSpPr>
      <dsp:spPr>
        <a:xfrm>
          <a:off x="2157967" y="1784134"/>
          <a:ext cx="1780170" cy="10009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Студенческое самоуправление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28%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2187285" y="1813452"/>
        <a:ext cx="1721534" cy="942342"/>
      </dsp:txXfrm>
    </dsp:sp>
    <dsp:sp modelId="{72115E7B-781C-4C57-984A-8864B50FF35F}">
      <dsp:nvSpPr>
        <dsp:cNvPr id="0" name=""/>
        <dsp:cNvSpPr/>
      </dsp:nvSpPr>
      <dsp:spPr>
        <a:xfrm rot="6430">
          <a:off x="2626325" y="686793"/>
          <a:ext cx="2287122" cy="12774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7BF7DD-B721-48D3-81F7-6BFB02D13729}">
      <dsp:nvSpPr>
        <dsp:cNvPr id="0" name=""/>
        <dsp:cNvSpPr/>
      </dsp:nvSpPr>
      <dsp:spPr>
        <a:xfrm>
          <a:off x="2253787" y="345923"/>
          <a:ext cx="1588530" cy="12253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Наставничество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30%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2289675" y="381811"/>
        <a:ext cx="1516754" cy="1153533"/>
      </dsp:txXfrm>
    </dsp:sp>
    <dsp:sp modelId="{C25987CE-9577-4115-B6E7-4A58B57BD583}">
      <dsp:nvSpPr>
        <dsp:cNvPr id="0" name=""/>
        <dsp:cNvSpPr/>
      </dsp:nvSpPr>
      <dsp:spPr>
        <a:xfrm rot="5400000">
          <a:off x="4238312" y="1376110"/>
          <a:ext cx="1350265" cy="12774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C2CC9E-390E-4DD9-AF6C-FA0CA99C6447}">
      <dsp:nvSpPr>
        <dsp:cNvPr id="0" name=""/>
        <dsp:cNvSpPr/>
      </dsp:nvSpPr>
      <dsp:spPr>
        <a:xfrm>
          <a:off x="4533971" y="345923"/>
          <a:ext cx="1602397" cy="12576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Добровольчество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34%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4570806" y="382758"/>
        <a:ext cx="1528727" cy="1183974"/>
      </dsp:txXfrm>
    </dsp:sp>
    <dsp:sp modelId="{8E87047B-327A-471E-B015-16FC1D3C4FC4}">
      <dsp:nvSpPr>
        <dsp:cNvPr id="0" name=""/>
        <dsp:cNvSpPr/>
      </dsp:nvSpPr>
      <dsp:spPr>
        <a:xfrm rot="5400000">
          <a:off x="4271867" y="2702773"/>
          <a:ext cx="1283156" cy="127741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5317F4-58D8-4D5D-BB3F-597705D8589F}">
      <dsp:nvSpPr>
        <dsp:cNvPr id="0" name=""/>
        <dsp:cNvSpPr/>
      </dsp:nvSpPr>
      <dsp:spPr>
        <a:xfrm>
          <a:off x="4460428" y="1816470"/>
          <a:ext cx="1749484" cy="1039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Спортивное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200" kern="1200" dirty="0" smtClean="0">
              <a:solidFill>
                <a:schemeClr val="tx1"/>
              </a:solidFill>
            </a:rPr>
            <a:t>и здоровье-ориентирующее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70%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4490862" y="1846904"/>
        <a:ext cx="1688616" cy="978211"/>
      </dsp:txXfrm>
    </dsp:sp>
    <dsp:sp modelId="{A6F0A87A-81E4-44E2-853B-62D8093FF8BB}">
      <dsp:nvSpPr>
        <dsp:cNvPr id="0" name=""/>
        <dsp:cNvSpPr/>
      </dsp:nvSpPr>
      <dsp:spPr>
        <a:xfrm>
          <a:off x="4406521" y="3068451"/>
          <a:ext cx="1857298" cy="11221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Социально-профилактическое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100%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4439387" y="3101317"/>
        <a:ext cx="1791566" cy="10563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0525-85F5-4D84-BE46-41212C096577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864B-E7DE-452F-974D-CB9FDB6C6C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009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0525-85F5-4D84-BE46-41212C096577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864B-E7DE-452F-974D-CB9FDB6C6C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415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0525-85F5-4D84-BE46-41212C096577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864B-E7DE-452F-974D-CB9FDB6C6C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67893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0525-85F5-4D84-BE46-41212C096577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864B-E7DE-452F-974D-CB9FDB6C6C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9191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0525-85F5-4D84-BE46-41212C096577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864B-E7DE-452F-974D-CB9FDB6C6C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6872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0525-85F5-4D84-BE46-41212C096577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864B-E7DE-452F-974D-CB9FDB6C6C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8621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0525-85F5-4D84-BE46-41212C096577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864B-E7DE-452F-974D-CB9FDB6C6C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0563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0525-85F5-4D84-BE46-41212C096577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864B-E7DE-452F-974D-CB9FDB6C6C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735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0525-85F5-4D84-BE46-41212C096577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864B-E7DE-452F-974D-CB9FDB6C6C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341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0525-85F5-4D84-BE46-41212C096577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864B-E7DE-452F-974D-CB9FDB6C6C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76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0525-85F5-4D84-BE46-41212C096577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864B-E7DE-452F-974D-CB9FDB6C6C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827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0525-85F5-4D84-BE46-41212C096577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864B-E7DE-452F-974D-CB9FDB6C6C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486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0525-85F5-4D84-BE46-41212C096577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864B-E7DE-452F-974D-CB9FDB6C6C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502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0525-85F5-4D84-BE46-41212C096577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864B-E7DE-452F-974D-CB9FDB6C6C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848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0525-85F5-4D84-BE46-41212C096577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864B-E7DE-452F-974D-CB9FDB6C6C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83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0525-85F5-4D84-BE46-41212C096577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E864B-E7DE-452F-974D-CB9FDB6C6C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602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80525-85F5-4D84-BE46-41212C096577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97E864B-E7DE-452F-974D-CB9FDB6C6C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952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1484784"/>
            <a:ext cx="7704856" cy="1944216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ПРОГРАММЫ РАЗВИТИЯ ОГБПОУ «КРИВОШЕИНСКИЙ АГРОПРОМЫШЛЕННЫЙ ТЕХНИКУМ» </a:t>
            </a:r>
            <a:b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2021г.</a:t>
            </a:r>
            <a:endParaRPr lang="ru-RU" sz="28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 descr="\\NAS\Public\Лого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2902" y="-32739"/>
            <a:ext cx="1282414" cy="1303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806818" y="64440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505" y="0"/>
            <a:ext cx="6984776" cy="836712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В ГОСУДАРСТВЕННУЮ ИТОГОВУЮ АТТЕСТАЦИЮ ИНСТРУМЕНТА НЕЗАВИСИМОЙ ОЦЕНКИ КАЧЕСТВА ПОО (ДЕМОНСТРАЦИОННОГО ЭКЗАМЕНА)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5442256"/>
              </p:ext>
            </p:extLst>
          </p:nvPr>
        </p:nvGraphicFramePr>
        <p:xfrm>
          <a:off x="107505" y="1124743"/>
          <a:ext cx="9036497" cy="2471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00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45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6819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5808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5557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6660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660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компетенций ДЭ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01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выпускников, сдававшие  ДЭ (чел.)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0227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педагогов имеющие свидетельство  эксперта ДЭ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013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Сдали на хорошо и отлично (чел.)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6603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удовлетворительно/ не явились (чел.)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2" name="Объект 11"/>
          <p:cNvSpPr>
            <a:spLocks noGrp="1"/>
          </p:cNvSpPr>
          <p:nvPr>
            <p:ph idx="1"/>
          </p:nvPr>
        </p:nvSpPr>
        <p:spPr>
          <a:xfrm>
            <a:off x="179512" y="3645024"/>
            <a:ext cx="8928992" cy="3096344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МАХ БАЛЛА ВЫПОЛНЕНИЯ ЗАДАНИЙ НА ДЭ  ПО КОМПЕТЕНЦИЯМ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Эксплуатация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СХМ                              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Поварское дело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22,6%               54,28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     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64,96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    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71,4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26,39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    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30,4%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87884" y="4869160"/>
            <a:ext cx="971747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2018г.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475656" y="4869160"/>
            <a:ext cx="93610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2019г.</a:t>
            </a:r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627784" y="4844008"/>
            <a:ext cx="1008112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2020г.</a:t>
            </a:r>
            <a:endParaRPr lang="ru-RU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 flipH="1">
            <a:off x="3851920" y="4869160"/>
            <a:ext cx="93610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2021г.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 flipH="1">
            <a:off x="7092280" y="4869160"/>
            <a:ext cx="93610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2021г.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940152" y="4869160"/>
            <a:ext cx="86409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2019г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486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806818" y="64440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79513" y="188640"/>
            <a:ext cx="6912768" cy="115212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ПРОГРАММЫ ВОСПИТАНИЯ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РЕАЛИЗУЕМЫЕ НАПРАВЛЕНИЯ: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3741820"/>
              </p:ext>
            </p:extLst>
          </p:nvPr>
        </p:nvGraphicFramePr>
        <p:xfrm>
          <a:off x="359532" y="2276872"/>
          <a:ext cx="6264695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Стрелка вниз 12"/>
          <p:cNvSpPr/>
          <p:nvPr/>
        </p:nvSpPr>
        <p:spPr>
          <a:xfrm>
            <a:off x="2555776" y="1340768"/>
            <a:ext cx="936104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876256" y="116632"/>
            <a:ext cx="2232248" cy="6624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Миссией воспитательной работы в ОГБПОУ «Кривошеинский агропромышленный техникум» является развитие высоконравственной личности, разделяющей российские традиционные духовные ценности, обладающей актуальными знаниями и умениями, способной реализовать свой потенциал в условиях современного общества, готовой к мирному созиданию и защите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Родины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60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7632848" cy="576064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ФИНАНСОВОЕ ОБЕСПЕЧЕНИЕ: </a:t>
            </a:r>
            <a:b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И РАСХОДОВ В  ПРОФЕССИОНАЛЬНОЙ ОБРАЗОВАТЕЛЬНОЙ ОРГАНИЗАЦИИ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678490"/>
              </p:ext>
            </p:extLst>
          </p:nvPr>
        </p:nvGraphicFramePr>
        <p:xfrm>
          <a:off x="539552" y="980728"/>
          <a:ext cx="5413112" cy="11758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774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357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77360"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 финансирования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год,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тыс.руб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8517"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Субсидия на выполнение государственного задания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69527,4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870851"/>
              </p:ext>
            </p:extLst>
          </p:nvPr>
        </p:nvGraphicFramePr>
        <p:xfrm>
          <a:off x="107504" y="2132857"/>
          <a:ext cx="8551716" cy="46085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165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3513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93283"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субсидий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32" marR="357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год, тыс. руб.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32" marR="35732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15589"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Субсидия на выплаты стипендий, государственного академического жалования и государственного социального жалования обучающимся в ОГПОО по очной форме обучения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32" marR="357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3355,4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32" marR="35732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74988"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Субсидия на предоставление установленных законодательством РФ и (или) ТО мер соц. поддержки отдельным категориям обучающихся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32" marR="357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9531,5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32" marR="35732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74988"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Субсидия на приобретение особо ценного движимого имущества в соответствии со стандартами 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Ворлдскиллс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32" marR="357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9602,8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32" marR="35732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1239"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Субсидия на приобретение зерносушилки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32" marR="357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4485,00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32" marR="35732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6561"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Субсидия на укрепление материально-технической база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32" marR="357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32" marR="35732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1862"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5732" marR="357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27040,80</a:t>
                      </a:r>
                    </a:p>
                  </a:txBody>
                  <a:tcPr marL="35732" marR="35732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2079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806818" y="64440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505" y="116632"/>
            <a:ext cx="8699314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АНАЛИЗ ДОХОДОВ ПО ПРИНОСЯЩЕЙ ДОХОД ДЕЯТЕЛЬНОСТИ</a:t>
            </a:r>
            <a:endParaRPr lang="ru-RU" sz="2400" b="1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0045473"/>
              </p:ext>
            </p:extLst>
          </p:nvPr>
        </p:nvGraphicFramePr>
        <p:xfrm>
          <a:off x="0" y="1268413"/>
          <a:ext cx="9109076" cy="5544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4538"/>
                <a:gridCol w="4554538"/>
              </a:tblGrid>
              <a:tr h="700315">
                <a:tc rowSpan="2"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Приносящая доход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деятельность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</a:rPr>
                        <a:t>2021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год,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</a:rPr>
                        <a:t>тыс.руб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7003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effectLst/>
                        </a:rPr>
                        <a:t>3890,2 тыс. руб.</a:t>
                      </a: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4144332"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effectLst/>
                        </a:rPr>
                        <a:t>Из них</a:t>
                      </a: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effectLst/>
                        </a:rPr>
                        <a:t>44,1%  </a:t>
                      </a:r>
                      <a:r>
                        <a:rPr lang="ru-RU" sz="1800" dirty="0">
                          <a:effectLst/>
                        </a:rPr>
                        <a:t>- предоставление платных образовательных услуг;</a:t>
                      </a:r>
                    </a:p>
                    <a:p>
                      <a:pPr algn="l"/>
                      <a:r>
                        <a:rPr lang="ru-RU" sz="1800" dirty="0" smtClean="0">
                          <a:effectLst/>
                        </a:rPr>
                        <a:t>47,2 </a:t>
                      </a:r>
                      <a:r>
                        <a:rPr lang="ru-RU" sz="1800" dirty="0">
                          <a:effectLst/>
                        </a:rPr>
                        <a:t>% - производство и реализация готовой продукции, торговля пищевыми продуктами;</a:t>
                      </a:r>
                    </a:p>
                    <a:p>
                      <a:pPr algn="l"/>
                      <a:r>
                        <a:rPr lang="ru-RU" sz="1800" dirty="0" smtClean="0">
                          <a:effectLst/>
                        </a:rPr>
                        <a:t>5,4% </a:t>
                      </a:r>
                      <a:r>
                        <a:rPr lang="ru-RU" sz="1800" dirty="0">
                          <a:effectLst/>
                        </a:rPr>
                        <a:t>- гранты</a:t>
                      </a:r>
                    </a:p>
                    <a:p>
                      <a:pPr algn="l"/>
                      <a:r>
                        <a:rPr lang="ru-RU" sz="1800" dirty="0" smtClean="0">
                          <a:effectLst/>
                        </a:rPr>
                        <a:t>1,3% </a:t>
                      </a:r>
                      <a:r>
                        <a:rPr lang="ru-RU" sz="1800" dirty="0">
                          <a:effectLst/>
                        </a:rPr>
                        <a:t>- сдача в аренду имущества</a:t>
                      </a:r>
                    </a:p>
                    <a:p>
                      <a:pPr algn="l"/>
                      <a:r>
                        <a:rPr lang="ru-RU" sz="1800" dirty="0" smtClean="0">
                          <a:effectLst/>
                        </a:rPr>
                        <a:t>2% </a:t>
                      </a:r>
                      <a:r>
                        <a:rPr lang="ru-RU" sz="1800" dirty="0">
                          <a:effectLst/>
                        </a:rPr>
                        <a:t>- предоставление мест в </a:t>
                      </a:r>
                      <a:r>
                        <a:rPr lang="ru-RU" sz="1800" dirty="0" smtClean="0">
                          <a:effectLst/>
                        </a:rPr>
                        <a:t>общежитии</a:t>
                      </a:r>
                      <a:endParaRPr lang="ru-RU" sz="1800" dirty="0">
                        <a:effectLst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319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806818" y="64440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09599" y="260648"/>
            <a:ext cx="6347713" cy="576064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8808"/>
            <a:ext cx="9108504" cy="6229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555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806818" y="64440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6608"/>
              </p:ext>
            </p:extLst>
          </p:nvPr>
        </p:nvGraphicFramePr>
        <p:xfrm>
          <a:off x="107504" y="116635"/>
          <a:ext cx="9001000" cy="66247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62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1310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3030"/>
                <a:gridCol w="32986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7660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№ п/п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Наименование показателя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Единица измерения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Значение показателя образовательной организации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143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3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4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1431"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Финансовая деятельность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effectLst/>
                        </a:rPr>
                        <a:t>2021 </a:t>
                      </a:r>
                      <a:r>
                        <a:rPr lang="ru-RU" sz="1600" dirty="0">
                          <a:effectLst/>
                        </a:rPr>
                        <a:t>г.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4403"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effectLst/>
                        </a:rPr>
                        <a:t>Расходы по субсидия на выполнение государственного задания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effectLst/>
                        </a:rPr>
                        <a:t>тыс. руб.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effectLst/>
                        </a:rPr>
                        <a:t>69527,4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4398"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effectLst/>
                        </a:rPr>
                        <a:t>Расходы по субсидии на иные цели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effectLst/>
                        </a:rPr>
                        <a:t>тыс. руб.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effectLst/>
                        </a:rPr>
                        <a:t>14144,3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02867"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effectLst/>
                        </a:rPr>
                        <a:t>Расходы по </a:t>
                      </a:r>
                      <a:r>
                        <a:rPr lang="ru-RU" sz="1600" dirty="0" smtClean="0">
                          <a:effectLst/>
                        </a:rPr>
                        <a:t>приносящей </a:t>
                      </a:r>
                      <a:r>
                        <a:rPr lang="ru-RU" sz="1600" dirty="0">
                          <a:effectLst/>
                        </a:rPr>
                        <a:t>доход </a:t>
                      </a:r>
                      <a:r>
                        <a:rPr lang="ru-RU" sz="1600" dirty="0" smtClean="0">
                          <a:effectLst/>
                        </a:rPr>
                        <a:t>деятельности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effectLst/>
                        </a:rPr>
                        <a:t>тыс. руб.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effectLst/>
                        </a:rPr>
                        <a:t>3890,2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77799"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effectLst/>
                        </a:rPr>
                        <a:t>4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effectLst/>
                        </a:rPr>
                        <a:t>Доля доходов учреждения  от субсидии на выполнение государственного задания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effectLst/>
                        </a:rPr>
                        <a:t>76,4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02867"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effectLst/>
                        </a:rPr>
                        <a:t>Доля доходов учреждения от субсидии на иные цели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%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effectLst/>
                        </a:rPr>
                        <a:t>16,1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84403"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effectLst/>
                        </a:rPr>
                        <a:t>6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effectLst/>
                        </a:rPr>
                        <a:t>Доля доходов учреждения от приносящей доход деятельности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446405" algn="l"/>
                          <a:tab pos="474980" algn="l"/>
                        </a:tabLst>
                      </a:pPr>
                      <a:r>
                        <a:rPr lang="ru-RU" sz="1600" dirty="0">
                          <a:effectLst/>
                        </a:rPr>
                        <a:t>%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effectLst/>
                        </a:rPr>
                        <a:t>3,8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784233"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effectLst/>
                        </a:rPr>
                        <a:t>7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effectLst/>
                        </a:rPr>
                        <a:t>Доля доходов от образовательной деятельности от общих доходов учреждения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%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effectLst/>
                        </a:rPr>
                        <a:t>1,9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904298"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effectLst/>
                        </a:rPr>
                        <a:t>8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>
                          <a:effectLst/>
                        </a:rPr>
                        <a:t>Доля доходов от производства и реализации готовой продукции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effectLst/>
                        </a:rPr>
                        <a:t>1,8</a:t>
                      </a: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09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806818" y="64440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09599" y="260648"/>
            <a:ext cx="6347713" cy="3600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SWOT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3014649"/>
              </p:ext>
            </p:extLst>
          </p:nvPr>
        </p:nvGraphicFramePr>
        <p:xfrm>
          <a:off x="0" y="692695"/>
          <a:ext cx="9108504" cy="6391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4252"/>
                <a:gridCol w="4554252"/>
              </a:tblGrid>
              <a:tr h="5488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Внутренние: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0361" marR="5036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Внешние: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361" marR="50361" marT="0" marB="0"/>
                </a:tc>
              </a:tr>
              <a:tr h="56164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организационная  для  внедрения  механизмов   информатизации  процессов обучения (дистанционное  обучение);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не  успеваем за  темпами   модернизации   в  Российской  Федерации,  регионе,  муниципалитетах;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низкий  уровень  маркетинга   образовательных  услуг  под  инвесторов,  которые  заходят  в  МО, перевод  под  новые  специализации по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опережающим 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краткосрочным  программам;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отсутствие  у  органа  власти  прогноза   по  кадровой  политике;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низкий уровень сетевого взаимодействия   по  информационным  технологиям;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низкий уровень сетевого взаимодействия  по  краткосрочным  программам;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-отсутствие мотивации   у  работодателей  к  развитию 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учреждения;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-слабо  представлена  цифровая  образовательная  среда.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61" marR="5036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высокая частота трансформации изменения  нормативных  документов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(ТОП-50, национальные проекты, демонстрационный экзамен, информатизация );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низкий уровень  спроса у  работодателей на  компетенции,  получаемые  студентами;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отсутствие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финансирования на материально-техническое  оснащение  лабораторий  по  производству  и  переработке  сельскохозяйственной  продукции,  дикоросов и  выпуску  экологически чистой  продукции;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низкий уровень рождаемости в 90-е годы, приведший к более чем двукратному уменьшению количества выпускников школ за последние десять лет, и до 2030 года численность потенциальных абитуриентов в центральных  районах  Томской  области будет расти.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0361" marR="5036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710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1" y="188640"/>
            <a:ext cx="8424936" cy="576064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МАТЕРИАЛЬНО-ТЕХНИЧЕСКОЙ БАЗЫ ДЛЯ УЧАСТИЯ В АГРОПРОМЫШЛЕННОМ ОБРАЗОВАТЕЛЬНО-ОТРАСЛЕВОМ КЛАСТЕРЕ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452558"/>
              </p:ext>
            </p:extLst>
          </p:nvPr>
        </p:nvGraphicFramePr>
        <p:xfrm>
          <a:off x="107504" y="908718"/>
          <a:ext cx="8928992" cy="56166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1508"/>
                <a:gridCol w="1001227"/>
                <a:gridCol w="171521"/>
                <a:gridCol w="865741"/>
                <a:gridCol w="1259017"/>
                <a:gridCol w="1331626"/>
                <a:gridCol w="1728604"/>
                <a:gridCol w="1439748"/>
              </a:tblGrid>
              <a:tr h="273268">
                <a:tc row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ПОО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77" marR="54577" marT="0" marB="0"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Средства федерального и областного бюджета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77" marR="5457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0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2019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77" marR="54577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2020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77" marR="5457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77" marR="545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77" marR="545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77" marR="545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77" marR="54577" marT="0" marB="0"/>
                </a:tc>
              </a:tr>
              <a:tr h="196562">
                <a:tc gridSpan="8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Агропромышленный образовательно-отраслевой кластер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77" marR="5457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74626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КАПТ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77" marR="54577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Создание 2-х лабораторий по компетенции «Технология переработки дикорастущего лекарственно-растительного сырья и ягод» (ОБ – 2732961,69)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77" marR="54577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77" marR="545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77" marR="545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Приобретение: 2 единицы техники – </a:t>
                      </a:r>
                      <a:r>
                        <a:rPr lang="ru-RU" sz="1200" dirty="0" err="1">
                          <a:effectLst/>
                        </a:rPr>
                        <a:t>Кировец</a:t>
                      </a:r>
                      <a:r>
                        <a:rPr lang="ru-RU" sz="1200" dirty="0">
                          <a:effectLst/>
                        </a:rPr>
                        <a:t> К-525, Белорус МТЗ-82.1(ОБ 9602833,33) , 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сушильный комплекс (ОБ-4485000)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77" marR="545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Создание 2-х лабораторий в рамках НП «ЦОС» (ОБ – 2041477,53),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77" marR="545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Создание 2-х лабораторий по компетенциям:  «Сельскохозяйственные биотехнологии», «Промышленное садоводство» в раках НП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(ФБ – 15776,4тыс.руб., ОБ- 487,9 тыс. руб.)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77" marR="545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Развитие материально-технической базы для аккредитации площадки для сдачи демонстрационного экзамена по компетенции   «Эксплуатация сельскохозяйственных машин»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77" marR="54577" marT="0" marB="0"/>
                </a:tc>
              </a:tr>
              <a:tr h="205511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БФ КАПТ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77" marR="54577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77" marR="54577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77" marR="545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77" marR="545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Развитие материально-технической базы (ОБ- 5000000)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77" marR="545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77" marR="545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Создание 2-х лабораторий в рамках НП «ЦОС»,</a:t>
                      </a: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развитие материально-технической базы по компетенции «Эксплуатация сельскохозяйственных машин»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77" marR="545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Развитие материально-технической базы для профессии «Мастер растениеводства»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577" marR="5457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88796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3" y="260648"/>
            <a:ext cx="6984776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ВНЕСЕНИЕ ИЗМЕНЕНИЙ В ПРОГРАММУ РАЗВИТИЯ С УЧЕТОМ РЕГИОНАЛЬНОГО ПРОЕКТА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МОЛОДЫЕ ПРОФЕССИОНАЛЫ»                      </a:t>
            </a:r>
            <a:r>
              <a:rPr lang="ru-RU" sz="2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2022г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6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6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6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251520" y="1412776"/>
            <a:ext cx="7560839" cy="525658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 цифровой  образовательной  среды, создание  2 –х лабораторий ЦОС;</a:t>
            </a:r>
          </a:p>
          <a:p>
            <a:pPr lvl="0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внедрение коротких  программ и  рабочих программ воспитания обучающихся;</a:t>
            </a:r>
          </a:p>
          <a:p>
            <a:pPr lvl="0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методологии наставничества посредством привлечения работодателей – практиков;</a:t>
            </a:r>
          </a:p>
          <a:p>
            <a:pPr lvl="0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аграрного кластера путем усиления сетевого взаимодействия с партнерами в кластере;</a:t>
            </a:r>
          </a:p>
          <a:p>
            <a:pPr lvl="0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Модернизация имущественного кластера с учетом создания мастерских в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Бакчарском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филиале в 2023году.</a:t>
            </a:r>
          </a:p>
          <a:p>
            <a:pPr lvl="0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внебюджетной деятельности.</a:t>
            </a:r>
          </a:p>
          <a:p>
            <a:pPr lvl="0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профориентационном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проекте «Билет в будущее», «Успех каждого ребенка»;</a:t>
            </a:r>
          </a:p>
          <a:p>
            <a:pPr lvl="0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Оформить деятельность студенческого спортивного клуба;</a:t>
            </a:r>
          </a:p>
          <a:p>
            <a:pPr lvl="0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реализация проекта «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Агротур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по развитию студенческого и школьного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агротуризма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10.Повышение квалификации сотрудников воспитательного отдела.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8388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806818" y="64440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09599" y="260648"/>
            <a:ext cx="6914729" cy="432048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НА 2022 год</a:t>
            </a:r>
            <a:b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79512" y="836712"/>
            <a:ext cx="8778149" cy="597666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1: Развитие в ОГБПОУ «Кривошеинский агропромышленный техникум» современной инфраструктуры и материально- технической базы для подготовки высококвалифицированных специалистов и рабочих кадров в соответствии с современными стандартами, передовыми технологиями по профессиям и специальностям ТОП-50 через: </a:t>
            </a:r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Применение инструментов   бережливого  производства  в  образовательном,  производственном,  управленческом  процессах;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Разработку краткосрочных программ  опережающего обучения;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Лицензирование новых образовательных программ в соответствии с актуализированным перечнем профессий, специальностей и квалификаций.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пакета документов для открытия  площадки для сдачи демонстрационного экзамена по компетенции  «Технология переработки дикорастущего лекарственно-растительного сырья и ягод».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Обучение  сотрудников  ОГБПОУ «Кривошеинский  агропромышленный  техникум»  для  работы  в  рамках  ЦОС.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ПСД на противоаварийные  работы (с.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Бакчар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ул.  Вицмана,2);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Модернизация имущественного кластера с учетом создания мастерских в 2023 году</a:t>
            </a:r>
            <a:endParaRPr lang="ru-RU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Подготовку учебных площадей для открытия СЦК по компетенции «Эксплуатация с/х машин», «Технология переработки дикорастущего лекарственно-растительного сырья и ягод»;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Материально-техническое оснащение лабораторий и мастерских.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Создание  цифровой  образовательной  среды (ЦОС) - 2  аудитории;</a:t>
            </a:r>
          </a:p>
          <a:p>
            <a:pPr marL="0" indent="0">
              <a:buNone/>
            </a:pPr>
            <a:r>
              <a:rPr lang="ru-RU" sz="6400" dirty="0"/>
              <a:t> </a:t>
            </a:r>
          </a:p>
          <a:p>
            <a:pPr marL="0" indent="0">
              <a:buNone/>
            </a:pPr>
            <a:r>
              <a:rPr lang="ru-RU" sz="4800" dirty="0"/>
              <a:t> </a:t>
            </a:r>
          </a:p>
          <a:p>
            <a:pPr marL="0" indent="0">
              <a:buNone/>
            </a:pPr>
            <a:r>
              <a:rPr lang="ru-RU" sz="4800" dirty="0"/>
              <a:t> </a:t>
            </a:r>
          </a:p>
          <a:p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72742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806818" y="64440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graphicFrame>
        <p:nvGraphicFramePr>
          <p:cNvPr id="12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3624442"/>
              </p:ext>
            </p:extLst>
          </p:nvPr>
        </p:nvGraphicFramePr>
        <p:xfrm>
          <a:off x="0" y="1"/>
          <a:ext cx="9108504" cy="7111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085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6548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8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МИССИЯ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2234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Кривошеинский агропромышленный техникум готовит специалистов нового поколения в рамках лучших традиций СПО для экономики Кривошеинского района и агропромышленного кластера и перерабатывающей промышленности Томской области через развитие предпринимательских компетенций 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4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2. ЦЕЛЬ ПРОГРАММЫ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90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Создание  техникума  предпринимательского  типа  по  подготовке  кадров для  агробизнеса, малого и среднего  предпринимательства  для  центральных  районов  Томской  области</a:t>
                      </a:r>
                      <a:endParaRPr lang="ru-RU" sz="160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54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3. ЗАДАЧИ  ПРОГРАММЫ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2335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 в ОГБПОУ «Кривошеинский агропромышленный техникум» современной инфраструктуры подготовки высококвалифицированных специалистов и рабочих кадров в соответствии с современными стандартами и передовыми технологиями;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Развитие в ОГБПОУ «Кривошеинский агропромышленный техникум» современной инфраструктуры 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подготовки высококвалифицированных специалистов и рабочих кадров по профессиям и специальностям ТОП-50;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Развитие чемпионатного движения «Молодые профессионалы» и чемпионатного движения для лиц с ОВЗ и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инвалидностью «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Абилимпикс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»;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Совершенствование материально-технической базы ОГБПОУ «Кривошеинский агропромышленный техникум»;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 системы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внеучебной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воспитательной работы, дополнительного образования, способствующего успешной социализации и эффективной самореализации обучающихся и школьников, в рамках внедрения регионального стандарта воспитательной работы;</a:t>
                      </a:r>
                    </a:p>
                    <a:p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Развитие цифровой образовательной среды, инфраструктуры;</a:t>
                      </a:r>
                      <a:endParaRPr lang="ru-RU" sz="160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Вовлечение педагогических работников и обучающихся в различные формы наставничества</a:t>
                      </a:r>
                      <a:endParaRPr lang="ru-RU" sz="160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2. Развитие чемпионатного движения «Молодые профессионалы» и чемпионатного движения для лиц с ОВЗ и инвалидностью «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Абилимпикс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через: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Внедрение  в  государственную  итоговую  аттестацию  инструмента  независимой оценки качества  профессионального  образования  - демонстрационный  экзамен;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Формирования пакета документов оценочных материалом демонстрационного экзамена и аккредитации площадки по компетенции «Технология переработки дикорастущего лекарственно-растительного сырья и ягод»;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Повышение квалификации преподавателей в Академии «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WorldSkillsRussia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в том числе повышение квалификации преподавателей общеобразовательных дисциплин;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Участие преподавателей и мастеров производственного обучения в качестве экспертов демонстрационного экзамена и чемпионатного движения «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WorldSkillsRussia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и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Абилимпикс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Развитие инклюзивного образования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системы наставничества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обучающихся в различные формы наставничества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1334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784975" cy="655272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3. Развитие системы </a:t>
            </a:r>
            <a:r>
              <a:rPr lang="ru-RU" sz="2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внеучебной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воспитательной работы, дополнительного образования, способствующего успешной социализации и эффективной самореализации обучающихся и школьников, в рамках внедрения регионального стандарта воспитательной работы через: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 региональном  проекте  «Успех  каждого  ребёнка»,  а  также  программы «Билет  в будущее»;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 в рамках регионального стандарта воспитательной работы в системе профессионального образования ОГБПОУ «КАПТ»;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студентов во  флагманских программах и  социальных проектах;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Модернизация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музейной деятельности.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экскурсионного маршрута  «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Агротур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развитию студенческого и школьного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агротуризма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студенческого спортивного клуба «Аграрий»;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квалификации сотрудников воспитательного отдела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4. 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развитии агропромышленного кластера через: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Профориентационные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мероприятия (от Точек роста до мастерских);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Усиление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сетевого взаимодействия с партнерами в кластере;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работодателей и социальных портеров;</a:t>
            </a:r>
          </a:p>
          <a:p>
            <a:pPr marL="0" indent="0">
              <a:buNone/>
            </a:pP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5.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образовательного экскурсионного маршрута  «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Агротур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на учебном хозяйстве ОГБПОУ «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Кривошеиский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агропромышленный техникум» через: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Профориентационные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мероприятия для школьников;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Дисциплину вариативной части «Введение в специальность»;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Развитие музейной деятельности техникума;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Летние оздоровительные лагеря на базе техникума и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Кривошеинской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СОШ.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63532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9" y="332656"/>
            <a:ext cx="7416824" cy="648072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tx1"/>
                </a:solidFill>
              </a:rPr>
              <a:t>НОВЫЕ ПОКАЗАТЕЛИ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0384653"/>
              </p:ext>
            </p:extLst>
          </p:nvPr>
        </p:nvGraphicFramePr>
        <p:xfrm>
          <a:off x="0" y="692696"/>
          <a:ext cx="9143999" cy="616530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683566"/>
                <a:gridCol w="5953207"/>
                <a:gridCol w="796208"/>
                <a:gridCol w="855509"/>
                <a:gridCol w="855509"/>
              </a:tblGrid>
              <a:tr h="235805">
                <a:tc row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 п/п</a:t>
                      </a: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показателя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Период, год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58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 anchor="ctr"/>
                </a:tc>
              </a:tr>
              <a:tr h="2358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план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план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план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</a:tr>
              <a:tr h="556396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Количество вовлеченных школьников в реализацию образовательного экскурсионного маршрута  «</a:t>
                      </a:r>
                      <a:r>
                        <a:rPr lang="ru-RU" sz="1400" dirty="0" err="1">
                          <a:effectLst/>
                        </a:rPr>
                        <a:t>Агротур</a:t>
                      </a:r>
                      <a:r>
                        <a:rPr lang="ru-RU" sz="1400" dirty="0">
                          <a:effectLst/>
                        </a:rPr>
                        <a:t>», чел.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250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300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</a:tr>
              <a:tr h="556396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Доля студентов вовлеченных в реализацию образовательного экскурсионного маршрута  «</a:t>
                      </a:r>
                      <a:r>
                        <a:rPr lang="ru-RU" sz="1400" dirty="0" err="1">
                          <a:effectLst/>
                        </a:rPr>
                        <a:t>Агротур</a:t>
                      </a:r>
                      <a:r>
                        <a:rPr lang="ru-RU" sz="1400" dirty="0">
                          <a:effectLst/>
                        </a:rPr>
                        <a:t>», 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</a:tr>
              <a:tr h="556396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Доля вовлеченных сотрудников в реализацию образовательного экскурсионного маршрута  «</a:t>
                      </a:r>
                      <a:r>
                        <a:rPr lang="ru-RU" sz="1400" dirty="0" err="1">
                          <a:effectLst/>
                        </a:rPr>
                        <a:t>Агротур</a:t>
                      </a:r>
                      <a:r>
                        <a:rPr lang="ru-RU" sz="1400" dirty="0">
                          <a:effectLst/>
                        </a:rPr>
                        <a:t>», 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</a:tr>
              <a:tr h="465459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Количество разработанных новых направлений экскурсионных маршрутов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 anchor="ctr"/>
                </a:tc>
              </a:tr>
              <a:tr h="360662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marL="2032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Количество реализуемых направлений экскурсионных маршрутов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</a:tr>
              <a:tr h="553874">
                <a:tc>
                  <a:txBody>
                    <a:bodyPr/>
                    <a:lstStyle/>
                    <a:p>
                      <a:pPr indent="9017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marL="2032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Количество соглашений о сотрудничестве с организациями и предприятиями о развитии направлений «</a:t>
                      </a:r>
                      <a:r>
                        <a:rPr lang="ru-RU" sz="1400" dirty="0" err="1">
                          <a:effectLst/>
                        </a:rPr>
                        <a:t>Агратура</a:t>
                      </a:r>
                      <a:r>
                        <a:rPr lang="ru-RU" sz="1400" dirty="0">
                          <a:effectLst/>
                        </a:rPr>
                        <a:t>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</a:tr>
              <a:tr h="747086">
                <a:tc>
                  <a:txBody>
                    <a:bodyPr/>
                    <a:lstStyle/>
                    <a:p>
                      <a:pPr indent="9017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marL="2032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Доля студентов участвующих в конкурсах, чемпионатах, олимпиадах, тестировании по предпринимательским компетенциям различного уровня, 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</a:tr>
              <a:tr h="553874">
                <a:tc>
                  <a:txBody>
                    <a:bodyPr/>
                    <a:lstStyle/>
                    <a:p>
                      <a:pPr indent="9017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marL="2032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Доля педагогических работников участвующих в реализации предпринимательских компетенций для студентов и школьников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</a:tr>
              <a:tr h="553874">
                <a:tc>
                  <a:txBody>
                    <a:bodyPr/>
                    <a:lstStyle/>
                    <a:p>
                      <a:pPr indent="9017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Вовлеченность студентов в производство и реализацию сельскохозяйственной продукции собственного изготовления, чел.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</a:tr>
              <a:tr h="553874">
                <a:tc>
                  <a:txBody>
                    <a:bodyPr/>
                    <a:lstStyle/>
                    <a:p>
                      <a:pPr indent="9017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Доля сотрудников воспитательного отдела, прошедших повышение квалификации от общего числа сотрудников воспитательного отдела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3060" marR="1306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7711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475656" y="260648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4.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РЕАЛИЗАЦИИ ПРОГРАММЫ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806818" y="64440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1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761637"/>
              </p:ext>
            </p:extLst>
          </p:nvPr>
        </p:nvGraphicFramePr>
        <p:xfrm>
          <a:off x="107503" y="629980"/>
          <a:ext cx="9001001" cy="6111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4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881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4807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531787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marL="106569" marR="10656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910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1150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выпускников образовательных организаций, реализующих программы среднего профессионального образования, продемонстрировавших уровень подготовки, соответствующий стандартам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Ворлдскиллс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Россия (%)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 anchor="ctr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indent="70485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Нет данных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39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8030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обучающихся по очной форме обучения, сдавших демонстрационный экзамен в рамках ГИА (бюджет+ с полным возмещением затрат) (%)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indent="70485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54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734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средств от реализации образовательных программ (СПО,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профподготовка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в общем объеме внебюджетных средств ПОО)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indent="70485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44,4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49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9563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выпускников техникума, трудоустроенных после окончания обучения в течение одного года после обучения (%)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ourier New"/>
                          <a:cs typeface="Times New Roman" panose="02020603050405020304" pitchFamily="18" charset="0"/>
                        </a:rPr>
                        <a:t>72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indent="70485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75,4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ourier New"/>
                          <a:cs typeface="Times New Roman" panose="02020603050405020304" pitchFamily="18" charset="0"/>
                        </a:rPr>
                        <a:t>72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ourier New"/>
                          <a:cs typeface="Times New Roman" panose="02020603050405020304" pitchFamily="18" charset="0"/>
                        </a:rPr>
                        <a:t>72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ourier New"/>
                          <a:cs typeface="Times New Roman" panose="02020603050405020304" pitchFamily="18" charset="0"/>
                        </a:rPr>
                        <a:t>72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4910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Сетевое  взаимодействие образовательными организациями, работодателями 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indent="70485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92783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производственных площадок для подготовки кадров в рамках внедрения регионального стандарта кадрового обеспечения промышленного роста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indent="70485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9879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Численность педагогических кадров (мастеров п/о и преподавателей)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159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806818" y="64440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9180" y="2947374"/>
            <a:ext cx="4145639" cy="963251"/>
          </a:xfrm>
          <a:prstGeom prst="rect">
            <a:avLst/>
          </a:prstGeom>
        </p:spPr>
      </p:pic>
      <p:graphicFrame>
        <p:nvGraphicFramePr>
          <p:cNvPr id="1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7402271"/>
              </p:ext>
            </p:extLst>
          </p:nvPr>
        </p:nvGraphicFramePr>
        <p:xfrm>
          <a:off x="-1" y="-1"/>
          <a:ext cx="9108505" cy="685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5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005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4807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531582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marL="106569" marR="10656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991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6222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Общая численность студентов очной формы обучения, обучающихся по программам СПО по профессиям/специальностям из перечня ТОП – 50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90</a:t>
                      </a:r>
                      <a:endParaRPr lang="ru-RU" sz="16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8744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Численность выпускников программ СПО  очной формы обучения по профессиям/специальностям из перечня ТОП – 50 в соответствующем году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(бюджет+ с полным возмещением затрат)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16</a:t>
                      </a:r>
                      <a:endParaRPr lang="ru-RU" sz="16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33600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Численность студентов очной формы обучения, принятых на обучение по программам СПО по профессиям/специальностям из перечня ТОП – РЕГИОН в соответствующем году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(бюджет+ с полным возмещением затрат)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150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1775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программ профессионального образования, реализуемых Техникумом по приоритетным профессиям/ специальностям (ТОП-50), всего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9032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студентов принимавших участие во Всероссийских проверочных работах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31,38</a:t>
                      </a:r>
                      <a:endParaRPr lang="ru-RU" sz="16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</a:tr>
              <a:tr h="83888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Численность педагогических кадров (мастеров и преподавателей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спец.дисциплин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), прошедших обучение в Академии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Ворлдскиллс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Россия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indent="70485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0" indent="70485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</a:tr>
              <a:tr h="35386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сотрудников обученных бережливому производству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24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806818" y="64440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2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5120541"/>
              </p:ext>
            </p:extLst>
          </p:nvPr>
        </p:nvGraphicFramePr>
        <p:xfrm>
          <a:off x="0" y="0"/>
          <a:ext cx="9144000" cy="6953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5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845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705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9756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5557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517209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marL="106569" marR="10656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117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5955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Численность педагогических кадров (мастеров и преподавателей спец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дисциплин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экспертов демонстрационного экзамена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indent="70485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7155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экспертов демонстрационного экзамена из числа работодателей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компетенций внесенных в Перечень компетенций «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Ворлдскиллс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России»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indent="70485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1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5955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студентов принявших участие в чемпионатном движении «Молодые профессионалы» по компетенции «Предпринимательство»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ourier New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indent="70485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3725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студентов сдающих ГИА по компетенции «Эксплуатация  сельскохозяйственных машин» 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рамках демонстрационного экзамена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ourier New"/>
                          <a:cs typeface="Times New Roman" panose="02020603050405020304" pitchFamily="18" charset="0"/>
                        </a:rPr>
                        <a:t>70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indent="70485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51,5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4164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инвалидов и лиц с ОВЗ, в общей численности обучающихся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ourier New"/>
                          <a:cs typeface="Times New Roman" panose="02020603050405020304" pitchFamily="18" charset="0"/>
                        </a:rPr>
                        <a:t>30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indent="70485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5,4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74164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созданных центров демонстрационного экзамена («Эксплуатация с/х машин», «Производство, переработка  с/х продукции»,  «Технология переработки дикорастущего лекарственно-растительного сырья и ягод»)</a:t>
                      </a:r>
                      <a:endParaRPr lang="ru-RU" sz="16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indent="70485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26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806818" y="64440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2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0937269"/>
              </p:ext>
            </p:extLst>
          </p:nvPr>
        </p:nvGraphicFramePr>
        <p:xfrm>
          <a:off x="0" y="3"/>
          <a:ext cx="9108504" cy="6741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5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125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027859"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marL="106569" marR="10656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942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6569" marR="106569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4412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школьников вовлеченных в проекты «Билет в будущее», «Успех каждого ребенка», от «Точек Роста» образовательных организаций до мастерских профессиональных образовательных организаций региона  (чел.)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95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indent="70485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467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470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480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500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3155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вовлеченных студентов в развитие музейной деятельности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70485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150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indent="70485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302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indent="70485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320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indent="70485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330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indent="70485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340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3810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Создание лабораторий по цифровой образовательной среде (кол-во) в рамках проекта ЦОС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indent="70485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3810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педагогических работников, освоивших цифровые компетенции (%)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indent="70485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47,2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3810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Количество предприятий-партнеров, входящих в систему наставничества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indent="70485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3155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обучающихся вовлеченных в различные формы наставничества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indent="70485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36,1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38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2253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032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педагогических работников вовлеченных в различные формы наставничества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indent="70485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42,3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48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indent="70485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660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163702"/>
              </p:ext>
            </p:extLst>
          </p:nvPr>
        </p:nvGraphicFramePr>
        <p:xfrm>
          <a:off x="107504" y="836713"/>
          <a:ext cx="9036495" cy="59434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911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2834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28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82484"/>
                <a:gridCol w="428042"/>
                <a:gridCol w="9036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031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с. Кривошеино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01" marR="52201" marT="725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контингент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01" marR="52201" marT="725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Бакчарский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 филиал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01" marR="52201" marT="725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контингент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7318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Специалисты среднего звена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86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35.02.06 Технология производства и переработки сельскохозяйственной продукции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01" marR="52201" marT="72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01" marR="52201" marT="725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70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35.02.07 Механизация сельского хозяйства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01" marR="52201" marT="72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01" marR="52201" marT="725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5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35.02.05 Агрономия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01" marR="52201" marT="72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01" marR="52201" marT="725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217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40.02.01Право и организация социального обеспечения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01" marR="52201" marT="72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01" marR="52201" marT="725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70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38.02.01Экономика и бухгалтерский учет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01" marR="52201" marT="72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01" marR="52201" marT="725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144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ВСЕГО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01" marR="52201" marT="72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01" marR="52201" marT="725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7318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Квалифицированные рабочие служащие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683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35.01.13 Тракторист-машинист сельскохозяйственного производства</a:t>
                      </a: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2201" marR="52201" marT="72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35.01.13 Тракторист-машинист сельскохозяйственного производства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01" marR="52201" marT="725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88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36.01.02 Мастер животноводства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01" marR="52201" marT="72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43.01.09 (ТОП-50) Повар, кондитер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01" marR="52201" marT="725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68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01" marR="52201" marT="72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08.01.25 (ТОП-50) Мастер отделочных строительных и декоративных работ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01" marR="52201" marT="725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144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ВСЕГО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01" marR="52201" marT="72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01" marR="52201" marT="725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07318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Профессиональное обучение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144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01" marR="52201" marT="725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16668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effectLst/>
                        </a:rPr>
                        <a:t>Плодоовощевод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01" marR="52201" marT="725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4217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01" marR="52201" marT="725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18.07.1906 Повар. Изготовитель полуфабрикатов.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01" marR="52201" marT="725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144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ВСЕГО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01" marR="52201" marT="725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057400" algn="l"/>
                        </a:tabLst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</a:rPr>
                        <a:t>+ 1 в академическом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отпуске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01" marR="52201" marT="725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14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ИТОГО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01" marR="52201" marT="725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201" marR="52201" marT="725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</a:tabLs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88640"/>
            <a:ext cx="6552728" cy="648072"/>
          </a:xfrm>
        </p:spPr>
        <p:txBody>
          <a:bodyPr/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ХАРАКТЕРИСТКА ОБРАЗОВАТЕЛЬНЫХ ПРОГРАММ И КОНТИНГЕНТА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ОБУЧАЮЩИХСЯ (на 01.01.2022г.)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26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806818" y="64440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09599" y="116632"/>
            <a:ext cx="6482681" cy="720080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 ПАРТНЕРСТВО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07504" y="476672"/>
            <a:ext cx="8850157" cy="55646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200" dirty="0"/>
          </a:p>
        </p:txBody>
      </p:sp>
      <p:sp>
        <p:nvSpPr>
          <p:cNvPr id="17" name="Объект 1"/>
          <p:cNvSpPr txBox="1">
            <a:spLocks/>
          </p:cNvSpPr>
          <p:nvPr/>
        </p:nvSpPr>
        <p:spPr>
          <a:xfrm>
            <a:off x="0" y="476672"/>
            <a:ext cx="9144001" cy="633670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 партнерство Кривошеинского агропромышленного техникума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6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ТСХИ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6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ООО «Подсобное»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6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МБОУ «</a:t>
            </a:r>
            <a:r>
              <a:rPr kumimoji="0" lang="ru-RU" sz="6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Кривошеинская</a:t>
            </a:r>
            <a:r>
              <a:rPr kumimoji="0" lang="ru-RU" sz="6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СОШ </a:t>
            </a:r>
            <a:r>
              <a:rPr kumimoji="0" lang="ru-RU" sz="6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им.Героя</a:t>
            </a:r>
            <a:r>
              <a:rPr kumimoji="0" lang="ru-RU" sz="6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Советского Союза Ф.М. Зинченко»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6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КФХ «</a:t>
            </a:r>
            <a:r>
              <a:rPr kumimoji="0" lang="ru-RU" sz="6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Летяжье</a:t>
            </a:r>
            <a:r>
              <a:rPr kumimoji="0" lang="ru-RU" sz="6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6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ТПК «САВА»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6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СПК «</a:t>
            </a:r>
            <a:r>
              <a:rPr kumimoji="0" lang="ru-RU" sz="6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Белосток</a:t>
            </a:r>
            <a:r>
              <a:rPr kumimoji="0" lang="ru-RU" sz="6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6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СПК «Кривошеинский»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6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И.П.</a:t>
            </a:r>
            <a:r>
              <a:rPr kumimoji="0" lang="ru-RU" sz="64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ru-RU" sz="6400" b="0" i="0" u="none" strike="noStrike" kern="1200" cap="none" spc="0" normalizeH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Трунова</a:t>
            </a:r>
            <a:r>
              <a:rPr kumimoji="0" lang="ru-RU" sz="64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М.В.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ru-RU" sz="6400" baseline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</a:t>
            </a:r>
            <a:r>
              <a:rPr lang="ru-RU" sz="64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«Скорость»</a:t>
            </a:r>
            <a:r>
              <a:rPr kumimoji="0" lang="ru-RU" sz="6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ru-RU" sz="6400" dirty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«Северный сад»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6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Торфпродукт</a:t>
            </a:r>
            <a:endParaRPr kumimoji="0" lang="ru-RU" sz="6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ru-RU" sz="6400" b="0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6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 партнерство БФ Кривошеинского агропромышленного техникума </a:t>
            </a:r>
            <a:endParaRPr kumimoji="0" lang="ru-RU" sz="6400" b="0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6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ГУП ТО «Областное ДРСУ»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6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kumimoji="0" lang="ru-RU" sz="6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Бакчарская</a:t>
            </a:r>
            <a:r>
              <a:rPr kumimoji="0" lang="ru-RU" sz="6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СОШ»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6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ИП «</a:t>
            </a:r>
            <a:r>
              <a:rPr kumimoji="0" lang="ru-RU" sz="6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Богатырёв</a:t>
            </a:r>
            <a:r>
              <a:rPr kumimoji="0" lang="ru-RU" sz="6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6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ФГУП «</a:t>
            </a:r>
            <a:r>
              <a:rPr kumimoji="0" lang="ru-RU" sz="6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Бакчарское</a:t>
            </a:r>
            <a:r>
              <a:rPr kumimoji="0" lang="ru-RU" sz="6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6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ООО «РСУ – 20»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6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МДОУ «Центр развития ребёнок. Детский сад </a:t>
            </a:r>
            <a:r>
              <a:rPr kumimoji="0" lang="ru-RU" sz="6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с.Бакчар</a:t>
            </a:r>
            <a:endParaRPr kumimoji="0" lang="ru-RU" sz="6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6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ООО «</a:t>
            </a:r>
            <a:r>
              <a:rPr kumimoji="0" lang="ru-RU" sz="6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Радомир</a:t>
            </a:r>
            <a:r>
              <a:rPr kumimoji="0" lang="ru-RU" sz="6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6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ООО «АПК Чернышевский»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Трудоустройство 2021г.  - 75,4 % 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с. Кривошеино – 77,4 %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Бакчарский</a:t>
            </a:r>
            <a: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филиал – 73,3 %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                                                                             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230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632848" cy="648072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КАДРОВЫЙ ПОТЕНЦИАЛ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720"/>
            <a:ext cx="8712967" cy="57606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численность штатных сотрудников техникума на 01.01.2022г. составляла 93 человек (из них 32ч.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Бакчарский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филиал).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Педагогические работники коллектива  - 37 чел., имеют следующие качественные показатели: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29 чел. (78%)- имеют высшее образование, из них: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20 чел. (68,9%) - преподаватели и мастера производственного обучения;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чел. (24,3%) - аттестованы на квалификационные категории (высшую и первую);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100% педагогических работников - прошли повышение квалификации  за последние три года;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27чел. (72,9%) - имеют педагогическое образование или прошли переподготовку, из них    20 чел. (54%) - преподаватели и мастера производственного обучения.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4 преподавателя и мастера производственного обучения прошли обучение по программам, основанным на опыте «Союза «Молодые профессионалы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WorldSkills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Russia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)».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5 преподавателей общеобразовательных дисциплин прошли ПК через  Академию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 сотрудников прошли «Цифровое ГТО».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745638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789</TotalTime>
  <Words>2625</Words>
  <Application>Microsoft Office PowerPoint</Application>
  <PresentationFormat>Экран (4:3)</PresentationFormat>
  <Paragraphs>669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Аспект</vt:lpstr>
      <vt:lpstr>ЗАЩИТА ПРОГРАММЫ РАЗВИТИЯ ОГБПОУ «КРИВОШЕИНСКИЙ АГРОПРОМЫШЛЕННЫЙ ТЕХНИКУМ»  ЗА 2021г.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ХАРАКТЕРИСТКА ОБРАЗОВАТЕЛЬНЫХ ПРОГРАММ И КОНТИНГЕНТА ОБУЧАЮЩИХСЯ (на 01.01.2022г.)</vt:lpstr>
      <vt:lpstr>СОЦИАЛЬНОЕ ПАРТНЕРСТВО</vt:lpstr>
      <vt:lpstr>КАДРОВЫЙ ПОТЕНЦИАЛ</vt:lpstr>
      <vt:lpstr>ВНЕДРЕНИЕ В ГОСУДАРСТВЕННУЮ ИТОГОВУЮ АТТЕСТАЦИЮ ИНСТРУМЕНТА НЕЗАВИСИМОЙ ОЦЕНКИ КАЧЕСТВА ПОО (ДЕМОНСТРАЦИОННОГО ЭКЗАМЕНА)</vt:lpstr>
      <vt:lpstr>     РЕАЛИЗАЦИЯ ПРОГРАММЫ ВОСПИТАНИЯ  РЕАЛИЗУЕМЫЕ НАПРАВЛЕНИЯ: </vt:lpstr>
      <vt:lpstr>ФИНАНСОВОЕ ОБЕСПЕЧЕНИЕ:  СТРУКТУРА ДОХОДОВ И РАСХОДОВ В  ПРОФЕССИОНАЛЬНОЙ ОБРАЗОВАТЕЛЬНОЙ ОРГАНИЗАЦИИ </vt:lpstr>
      <vt:lpstr>АНАЛИЗ ДОХОДОВ ПО ПРИНОСЯЩЕЙ ДОХОД ДЕЯТЕЛЬНОСТИ</vt:lpstr>
      <vt:lpstr>РАСХОДЫ</vt:lpstr>
      <vt:lpstr>Презентация PowerPoint</vt:lpstr>
      <vt:lpstr>SWOT АНАЛИЗ </vt:lpstr>
      <vt:lpstr>НАЛИЧИЕ МАТЕРИАЛЬНО-ТЕХНИЧЕСКОЙ БАЗЫ ДЛЯ УЧАСТИЯ В АГРОПРОМЫШЛЕННОМ ОБРАЗОВАТЕЛЬНО-ОТРАСЛЕВОМ КЛАСТЕРЕ</vt:lpstr>
      <vt:lpstr>ВНЕСЕНИЕ ИЗМЕНЕНИЙ В ПРОГРАММУ РАЗВИТИЯ С УЧЕТОМ РЕГИОНАЛЬНОГО ПРОЕКТА  «МОЛОДЫЕ ПРОФЕССИОНАЛЫ»                       2022г.   </vt:lpstr>
      <vt:lpstr>ЗАДАЧИ НА 2022 год </vt:lpstr>
      <vt:lpstr>Презентация PowerPoint</vt:lpstr>
      <vt:lpstr>Презентация PowerPoint</vt:lpstr>
      <vt:lpstr>НОВЫЕ ПОКАЗАТЕЛИ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ЦКиТМ</dc:creator>
  <cp:lastModifiedBy>Natalia</cp:lastModifiedBy>
  <cp:revision>110</cp:revision>
  <cp:lastPrinted>2022-01-11T03:29:12Z</cp:lastPrinted>
  <dcterms:created xsi:type="dcterms:W3CDTF">2018-10-05T10:24:20Z</dcterms:created>
  <dcterms:modified xsi:type="dcterms:W3CDTF">2022-01-24T10:51:53Z</dcterms:modified>
</cp:coreProperties>
</file>