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7" r:id="rId2"/>
    <p:sldId id="278" r:id="rId3"/>
    <p:sldId id="262" r:id="rId4"/>
    <p:sldId id="258" r:id="rId5"/>
    <p:sldId id="259" r:id="rId6"/>
    <p:sldId id="260" r:id="rId7"/>
    <p:sldId id="263" r:id="rId8"/>
    <p:sldId id="266" r:id="rId9"/>
    <p:sldId id="269" r:id="rId10"/>
    <p:sldId id="272" r:id="rId11"/>
    <p:sldId id="279" r:id="rId12"/>
    <p:sldId id="275" r:id="rId13"/>
    <p:sldId id="277" r:id="rId14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14" autoAdjust="0"/>
    <p:restoredTop sz="94624" autoAdjust="0"/>
  </p:normalViewPr>
  <p:slideViewPr>
    <p:cSldViewPr>
      <p:cViewPr varScale="1">
        <p:scale>
          <a:sx n="103" d="100"/>
          <a:sy n="103" d="100"/>
        </p:scale>
        <p:origin x="-23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12/16/2016</a:t>
            </a:fld>
            <a:endParaRPr lang="en-US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Овал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12/16/2016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12/16/2016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12/16/2016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Прямоугольник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12/16/2016</a:t>
            </a:fld>
            <a:endParaRPr lang="en-US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7EAF463A-BC7C-46EE-9F1E-7F377CCA4891}" type="datetimeFigureOut">
              <a:rPr lang="en-US" smtClean="0"/>
              <a:pPr/>
              <a:t>12/16/2016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Объект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Объект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12/16/2016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Объект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Объект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Овал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Овал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Заголовок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12/16/2016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12/16/2016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Объект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12/16/2016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ая соединительная линия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Овал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7EAF463A-BC7C-46EE-9F1E-7F377CCA4891}" type="datetimeFigureOut">
              <a:rPr lang="en-US" smtClean="0"/>
              <a:pPr/>
              <a:t>12/16/2016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12/16/2016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" y="457200"/>
            <a:ext cx="8686800" cy="6096000"/>
          </a:xfrm>
        </p:spPr>
        <p:txBody>
          <a:bodyPr>
            <a:normAutofit/>
          </a:bodyPr>
          <a:lstStyle/>
          <a:p>
            <a:pPr algn="ctr"/>
            <a:r>
              <a:rPr lang="ru-RU" sz="3100" b="1" dirty="0" smtClean="0"/>
              <a:t/>
            </a:r>
            <a:br>
              <a:rPr lang="ru-RU" sz="3100" b="1" dirty="0" smtClean="0"/>
            </a:br>
            <a:r>
              <a:rPr lang="ru-RU" sz="2200" b="1" dirty="0" smtClean="0"/>
              <a:t>ОГБПОУ «Кривошеинский агропромышленный техникум»</a:t>
            </a:r>
            <a:br>
              <a:rPr lang="ru-RU" sz="2200" b="1" dirty="0" smtClean="0"/>
            </a:br>
            <a:r>
              <a:rPr lang="ru-RU" sz="3100" b="1" dirty="0" smtClean="0"/>
              <a:t/>
            </a:r>
            <a:br>
              <a:rPr lang="ru-RU" sz="3100" b="1" dirty="0" smtClean="0"/>
            </a:br>
            <a:r>
              <a:rPr lang="ru-RU" sz="3100" b="1" dirty="0" smtClean="0"/>
              <a:t/>
            </a:r>
            <a:br>
              <a:rPr lang="ru-RU" sz="3100" b="1" dirty="0" smtClean="0"/>
            </a:br>
            <a:r>
              <a:rPr lang="ru-RU" sz="3100" b="1" dirty="0" smtClean="0"/>
              <a:t>Факультативный  курс </a:t>
            </a:r>
            <a:r>
              <a:rPr lang="ru-RU" sz="3100" b="1" dirty="0" smtClean="0"/>
              <a:t/>
            </a:r>
            <a:br>
              <a:rPr lang="ru-RU" sz="3100" b="1" dirty="0" smtClean="0"/>
            </a:br>
            <a:r>
              <a:rPr lang="ru-RU" sz="3100" b="1" dirty="0" smtClean="0"/>
              <a:t>«Сибирское  казачество» </a:t>
            </a:r>
            <a:br>
              <a:rPr lang="ru-RU" sz="3100" b="1" dirty="0" smtClean="0"/>
            </a:br>
            <a:r>
              <a:rPr lang="ru-RU" sz="3100" b="1" dirty="0" smtClean="0"/>
              <a:t>на базе </a:t>
            </a:r>
            <a:br>
              <a:rPr lang="ru-RU" sz="3100" b="1" dirty="0" smtClean="0"/>
            </a:br>
            <a:r>
              <a:rPr lang="ru-RU" sz="3100" b="1" dirty="0" smtClean="0"/>
              <a:t>ОГБПОУ «Кривошеинский агропромышленный техникум»</a:t>
            </a:r>
            <a:br>
              <a:rPr lang="ru-RU" sz="3100" b="1" dirty="0" smtClean="0"/>
            </a:br>
            <a:r>
              <a:rPr lang="ru-RU" sz="3100" b="1" dirty="0" smtClean="0"/>
              <a:t>( 2016-2017)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762000"/>
            <a:ext cx="8534400" cy="758952"/>
          </a:xfrm>
        </p:spPr>
        <p:txBody>
          <a:bodyPr>
            <a:noAutofit/>
          </a:bodyPr>
          <a:lstStyle/>
          <a:p>
            <a:r>
              <a:rPr lang="ru-RU" sz="2400" b="1" dirty="0">
                <a:solidFill>
                  <a:schemeClr val="accent4">
                    <a:lumMod val="50000"/>
                  </a:schemeClr>
                </a:solidFill>
              </a:rPr>
              <a:t>Проект 4. «Военно-спортивное воспитание казаков»</a:t>
            </a:r>
            <a:br>
              <a:rPr lang="ru-RU" sz="2400" b="1" dirty="0">
                <a:solidFill>
                  <a:schemeClr val="accent4">
                    <a:lumMod val="50000"/>
                  </a:schemeClr>
                </a:solidFill>
              </a:rPr>
            </a:br>
            <a:endParaRPr lang="ru-RU" sz="2400" b="1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b="1" dirty="0">
                <a:solidFill>
                  <a:schemeClr val="accent4">
                    <a:lumMod val="50000"/>
                  </a:schemeClr>
                </a:solidFill>
              </a:rPr>
              <a:t>Цель</a:t>
            </a:r>
            <a:r>
              <a:rPr lang="ru-RU" dirty="0">
                <a:solidFill>
                  <a:schemeClr val="accent4">
                    <a:lumMod val="50000"/>
                  </a:schemeClr>
                </a:solidFill>
              </a:rPr>
              <a:t> – Знакомство обучающихся с народными традициями физического воспитания казаков, включающих в себя обряды, обучение воинским навыкам, разнообразные подвижные игры, технику владением рукопашного боя.</a:t>
            </a:r>
          </a:p>
          <a:p>
            <a:pPr marL="0" indent="0">
              <a:buNone/>
            </a:pPr>
            <a:r>
              <a:rPr lang="ru-RU" b="1" dirty="0" smtClean="0">
                <a:solidFill>
                  <a:schemeClr val="accent4">
                    <a:lumMod val="50000"/>
                  </a:schemeClr>
                </a:solidFill>
              </a:rPr>
              <a:t>Задачи</a:t>
            </a:r>
            <a:r>
              <a:rPr lang="ru-RU" b="1" dirty="0">
                <a:solidFill>
                  <a:schemeClr val="accent4">
                    <a:lumMod val="50000"/>
                  </a:schemeClr>
                </a:solidFill>
              </a:rPr>
              <a:t>:</a:t>
            </a:r>
          </a:p>
          <a:p>
            <a:pPr marL="0" indent="0">
              <a:buNone/>
            </a:pPr>
            <a:r>
              <a:rPr lang="ru-RU" dirty="0">
                <a:solidFill>
                  <a:schemeClr val="accent4">
                    <a:lumMod val="50000"/>
                  </a:schemeClr>
                </a:solidFill>
              </a:rPr>
              <a:t>1. формирование здорового образа жизни обучающихся на основе военно-прикладных видов спорта и техники владения оружием казаков;</a:t>
            </a:r>
          </a:p>
          <a:p>
            <a:pPr marL="0" indent="0">
              <a:buNone/>
            </a:pPr>
            <a:r>
              <a:rPr lang="ru-RU" dirty="0">
                <a:solidFill>
                  <a:schemeClr val="accent4">
                    <a:lumMod val="50000"/>
                  </a:schemeClr>
                </a:solidFill>
              </a:rPr>
              <a:t>2. Проведение беседы с обучающимися по теме «Физическое воспитание казачьей молодежи в семье и общине».</a:t>
            </a:r>
          </a:p>
          <a:p>
            <a:pPr marL="0" indent="0">
              <a:buNone/>
            </a:pPr>
            <a:r>
              <a:rPr lang="ru-RU" dirty="0">
                <a:solidFill>
                  <a:schemeClr val="accent4">
                    <a:lumMod val="50000"/>
                  </a:schemeClr>
                </a:solidFill>
              </a:rPr>
              <a:t>3. Организация обучения элементам рукопашного боя. </a:t>
            </a:r>
          </a:p>
          <a:p>
            <a:pPr marL="0" indent="0">
              <a:buNone/>
            </a:pPr>
            <a:r>
              <a:rPr lang="ru-RU" dirty="0">
                <a:solidFill>
                  <a:schemeClr val="accent4">
                    <a:lumMod val="50000"/>
                  </a:schemeClr>
                </a:solidFill>
              </a:rPr>
              <a:t>4. Проведение мастер-классов по теме: «Фланкировка»,  «Техника рукопашного боя казаков», «Народные игры и забавы сибирского казачества».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37926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0"/>
            <a:ext cx="8534400" cy="1500174"/>
          </a:xfrm>
        </p:spPr>
        <p:txBody>
          <a:bodyPr>
            <a:noAutofit/>
          </a:bodyPr>
          <a:lstStyle/>
          <a:p>
            <a:r>
              <a:rPr lang="ru-RU" sz="2000" b="1" dirty="0" smtClean="0">
                <a:solidFill>
                  <a:srgbClr val="002060"/>
                </a:solidFill>
              </a:rPr>
              <a:t/>
            </a:r>
            <a:br>
              <a:rPr lang="ru-RU" sz="2000" b="1" dirty="0" smtClean="0">
                <a:solidFill>
                  <a:srgbClr val="002060"/>
                </a:solidFill>
              </a:rPr>
            </a:br>
            <a:r>
              <a:rPr lang="ru-RU" sz="2000" b="1" dirty="0" smtClean="0">
                <a:solidFill>
                  <a:srgbClr val="002060"/>
                </a:solidFill>
              </a:rPr>
              <a:t/>
            </a:r>
            <a:br>
              <a:rPr lang="ru-RU" sz="2000" b="1" dirty="0" smtClean="0">
                <a:solidFill>
                  <a:srgbClr val="002060"/>
                </a:solidFill>
              </a:rPr>
            </a:br>
            <a:r>
              <a:rPr lang="ru-RU" sz="2000" b="1" dirty="0" smtClean="0">
                <a:solidFill>
                  <a:srgbClr val="002060"/>
                </a:solidFill>
              </a:rPr>
              <a:t/>
            </a:r>
            <a:br>
              <a:rPr lang="ru-RU" sz="2000" b="1" dirty="0" smtClean="0">
                <a:solidFill>
                  <a:srgbClr val="002060"/>
                </a:solidFill>
              </a:rPr>
            </a:br>
            <a:r>
              <a:rPr lang="ru-RU" sz="2000" b="1" dirty="0" smtClean="0">
                <a:solidFill>
                  <a:srgbClr val="002060"/>
                </a:solidFill>
              </a:rPr>
              <a:t/>
            </a:r>
            <a:br>
              <a:rPr lang="ru-RU" sz="2000" b="1" dirty="0" smtClean="0">
                <a:solidFill>
                  <a:srgbClr val="002060"/>
                </a:solidFill>
              </a:rPr>
            </a:br>
            <a:r>
              <a:rPr lang="ru-RU" sz="2000" b="1" dirty="0" smtClean="0">
                <a:solidFill>
                  <a:srgbClr val="002060"/>
                </a:solidFill>
              </a:rPr>
              <a:t>В рамках реализации факультативного курса «Сибирское казачество» на базе ОГБПОУ «Кривошеинский агропромышленный техникум» был организован лыжный поход</a:t>
            </a:r>
            <a:endParaRPr lang="ru-RU" sz="2000" b="1" dirty="0">
              <a:solidFill>
                <a:srgbClr val="002060"/>
              </a:solidFill>
            </a:endParaRPr>
          </a:p>
        </p:txBody>
      </p:sp>
      <p:pic>
        <p:nvPicPr>
          <p:cNvPr id="34818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14282" y="1857364"/>
            <a:ext cx="8691728" cy="44191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533400"/>
            <a:ext cx="8534400" cy="758952"/>
          </a:xfrm>
        </p:spPr>
        <p:txBody>
          <a:bodyPr>
            <a:noAutofit/>
          </a:bodyPr>
          <a:lstStyle/>
          <a:p>
            <a:r>
              <a:rPr lang="ru-RU" sz="2400" b="1" dirty="0">
                <a:solidFill>
                  <a:schemeClr val="accent4">
                    <a:lumMod val="50000"/>
                  </a:schemeClr>
                </a:solidFill>
              </a:rPr>
              <a:t>Проект 5. «Творчество  сибирских  казаков»</a:t>
            </a:r>
            <a:r>
              <a:rPr lang="ru-RU" sz="2400" dirty="0">
                <a:solidFill>
                  <a:schemeClr val="accent4">
                    <a:lumMod val="50000"/>
                  </a:schemeClr>
                </a:solidFill>
              </a:rPr>
              <a:t/>
            </a:r>
            <a:br>
              <a:rPr lang="ru-RU" sz="2400" dirty="0">
                <a:solidFill>
                  <a:schemeClr val="accent4">
                    <a:lumMod val="50000"/>
                  </a:schemeClr>
                </a:solidFill>
              </a:rPr>
            </a:br>
            <a:endParaRPr lang="ru-RU" sz="24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0" y="1357298"/>
            <a:ext cx="9144000" cy="5500702"/>
          </a:xfr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>
            <a:normAutofit fontScale="32500" lnSpcReduction="20000"/>
          </a:bodyPr>
          <a:lstStyle/>
          <a:p>
            <a:pPr marL="0" indent="0" algn="r">
              <a:buNone/>
            </a:pPr>
            <a:endParaRPr lang="ru-RU" sz="1900" b="1" dirty="0" smtClean="0"/>
          </a:p>
          <a:p>
            <a:pPr marL="0" indent="0" algn="r">
              <a:buNone/>
            </a:pPr>
            <a:endParaRPr lang="ru-RU" sz="1900" b="1" dirty="0" smtClean="0"/>
          </a:p>
          <a:p>
            <a:pPr marL="0" indent="0" algn="r">
              <a:buNone/>
            </a:pPr>
            <a:endParaRPr lang="ru-RU" sz="1900" b="1" dirty="0" smtClean="0"/>
          </a:p>
          <a:p>
            <a:pPr marL="0" indent="0" algn="r">
              <a:buNone/>
            </a:pPr>
            <a:endParaRPr lang="ru-RU" sz="1900" b="1" dirty="0" smtClean="0"/>
          </a:p>
          <a:p>
            <a:pPr marL="0" indent="0" algn="r">
              <a:buNone/>
            </a:pPr>
            <a:endParaRPr lang="ru-RU" sz="1900" b="1" dirty="0" smtClean="0"/>
          </a:p>
          <a:p>
            <a:pPr marL="0" indent="0" algn="r">
              <a:buNone/>
            </a:pPr>
            <a:endParaRPr lang="ru-RU" sz="1900" b="1" dirty="0" smtClean="0"/>
          </a:p>
          <a:p>
            <a:pPr marL="0" indent="0" algn="r">
              <a:buNone/>
            </a:pPr>
            <a:endParaRPr lang="ru-RU" sz="1900" b="1" dirty="0" smtClean="0"/>
          </a:p>
          <a:p>
            <a:pPr marL="0" indent="0" algn="r">
              <a:buNone/>
            </a:pPr>
            <a:endParaRPr lang="ru-RU" sz="1900" b="1" dirty="0" smtClean="0"/>
          </a:p>
          <a:p>
            <a:pPr marL="0" indent="0" algn="r">
              <a:buNone/>
            </a:pPr>
            <a:endParaRPr lang="ru-RU" sz="1900" b="1" dirty="0" smtClean="0"/>
          </a:p>
          <a:p>
            <a:pPr marL="0" indent="0" algn="r">
              <a:buNone/>
            </a:pPr>
            <a:endParaRPr lang="ru-RU" sz="1900" b="1" dirty="0" smtClean="0"/>
          </a:p>
          <a:p>
            <a:pPr marL="0" indent="0" algn="r">
              <a:buNone/>
            </a:pPr>
            <a:endParaRPr lang="ru-RU" sz="1900" b="1" dirty="0" smtClean="0"/>
          </a:p>
          <a:p>
            <a:pPr marL="0" indent="0" algn="r">
              <a:buNone/>
            </a:pPr>
            <a:endParaRPr lang="ru-RU" sz="1900" b="1" dirty="0" smtClean="0"/>
          </a:p>
          <a:p>
            <a:pPr marL="0" indent="0" algn="r">
              <a:buNone/>
            </a:pPr>
            <a:endParaRPr lang="ru-RU" sz="1900" b="1" dirty="0" smtClean="0"/>
          </a:p>
          <a:p>
            <a:pPr marL="0" indent="0" algn="r">
              <a:buNone/>
            </a:pPr>
            <a:endParaRPr lang="ru-RU" sz="1900" b="1" dirty="0" smtClean="0"/>
          </a:p>
          <a:p>
            <a:pPr marL="0" indent="0" algn="r">
              <a:buNone/>
            </a:pPr>
            <a:endParaRPr lang="ru-RU" sz="1900" b="1" dirty="0" smtClean="0"/>
          </a:p>
          <a:p>
            <a:pPr marL="0" indent="0" algn="r">
              <a:buNone/>
            </a:pPr>
            <a:endParaRPr lang="ru-RU" sz="1900" b="1" dirty="0" smtClean="0"/>
          </a:p>
          <a:p>
            <a:pPr marL="0" indent="0" algn="r">
              <a:buNone/>
            </a:pPr>
            <a:endParaRPr lang="ru-RU" sz="1900" b="1" dirty="0" smtClean="0"/>
          </a:p>
          <a:p>
            <a:pPr marL="0" indent="0" algn="r">
              <a:buNone/>
            </a:pPr>
            <a:endParaRPr lang="ru-RU" sz="1900" b="1" dirty="0" smtClean="0"/>
          </a:p>
          <a:p>
            <a:pPr marL="0" indent="0" algn="r">
              <a:buNone/>
            </a:pPr>
            <a:endParaRPr lang="ru-RU" sz="1900" b="1" dirty="0" smtClean="0"/>
          </a:p>
          <a:p>
            <a:pPr marL="0" indent="0" algn="r">
              <a:buNone/>
            </a:pPr>
            <a:endParaRPr lang="ru-RU" sz="1900" b="1" dirty="0" smtClean="0"/>
          </a:p>
          <a:p>
            <a:pPr marL="0" indent="0" algn="r">
              <a:buNone/>
            </a:pPr>
            <a:endParaRPr lang="ru-RU" sz="1900" b="1" dirty="0" smtClean="0"/>
          </a:p>
          <a:p>
            <a:pPr marL="0" indent="0" algn="r">
              <a:buNone/>
            </a:pPr>
            <a:endParaRPr lang="ru-RU" sz="1900" b="1" dirty="0" smtClean="0"/>
          </a:p>
          <a:p>
            <a:pPr marL="0" indent="0" algn="r">
              <a:buNone/>
            </a:pPr>
            <a:endParaRPr lang="ru-RU" sz="1900" b="1" dirty="0" smtClean="0"/>
          </a:p>
          <a:p>
            <a:pPr marL="0" indent="0" algn="r">
              <a:buNone/>
            </a:pPr>
            <a:endParaRPr lang="ru-RU" sz="1900" b="1" dirty="0" smtClean="0"/>
          </a:p>
          <a:p>
            <a:pPr marL="0" indent="0" algn="r">
              <a:buNone/>
            </a:pPr>
            <a:endParaRPr lang="ru-RU" sz="4500" b="1" dirty="0" smtClean="0"/>
          </a:p>
          <a:p>
            <a:pPr marL="0" indent="0" algn="r">
              <a:buNone/>
            </a:pPr>
            <a:r>
              <a:rPr lang="ru-RU" sz="5500" b="1" dirty="0" smtClean="0"/>
              <a:t>Цель</a:t>
            </a:r>
            <a:r>
              <a:rPr lang="ru-RU" sz="5500" b="1" dirty="0"/>
              <a:t> проекта:   </a:t>
            </a:r>
            <a:endParaRPr lang="ru-RU" sz="5500" b="1" dirty="0" smtClean="0"/>
          </a:p>
          <a:p>
            <a:pPr marL="0" indent="0" algn="r">
              <a:buNone/>
            </a:pPr>
            <a:r>
              <a:rPr lang="ru-RU" sz="5500" dirty="0" smtClean="0"/>
              <a:t>привитие  </a:t>
            </a:r>
            <a:r>
              <a:rPr lang="ru-RU" sz="5500" dirty="0"/>
              <a:t>традиций  сибирских  казаков  </a:t>
            </a:r>
            <a:endParaRPr lang="ru-RU" sz="5500" dirty="0" smtClean="0"/>
          </a:p>
          <a:p>
            <a:pPr marL="0" indent="0" algn="r">
              <a:buNone/>
            </a:pPr>
            <a:r>
              <a:rPr lang="ru-RU" sz="5500" dirty="0" smtClean="0"/>
              <a:t>молодёжи  </a:t>
            </a:r>
            <a:r>
              <a:rPr lang="ru-RU" sz="5500" dirty="0"/>
              <a:t>Кривошеинского  района,  </a:t>
            </a:r>
            <a:endParaRPr lang="ru-RU" sz="5500" dirty="0" smtClean="0"/>
          </a:p>
          <a:p>
            <a:pPr marL="0" indent="0" algn="r">
              <a:buNone/>
            </a:pPr>
            <a:r>
              <a:rPr lang="ru-RU" sz="5500" dirty="0" smtClean="0"/>
              <a:t>Томской  </a:t>
            </a:r>
            <a:r>
              <a:rPr lang="ru-RU" sz="5500" dirty="0"/>
              <a:t>области  через  этно-хореографические направления.  </a:t>
            </a:r>
            <a:endParaRPr lang="ru-RU" sz="5500" dirty="0" smtClean="0"/>
          </a:p>
          <a:p>
            <a:pPr marL="0" indent="0" algn="r">
              <a:buNone/>
            </a:pPr>
            <a:endParaRPr lang="ru-RU" sz="5500" dirty="0"/>
          </a:p>
          <a:p>
            <a:pPr marL="0" indent="0" algn="r">
              <a:buNone/>
            </a:pPr>
            <a:r>
              <a:rPr lang="ru-RU" sz="5500" b="1" dirty="0"/>
              <a:t>Задачи:</a:t>
            </a:r>
          </a:p>
          <a:p>
            <a:pPr lvl="0" algn="r"/>
            <a:r>
              <a:rPr lang="ru-RU" sz="5500" dirty="0"/>
              <a:t>Создание  этно - хореографического  объединения  «Сибирское  казачество»;</a:t>
            </a:r>
          </a:p>
          <a:p>
            <a:pPr lvl="0" algn="r"/>
            <a:r>
              <a:rPr lang="ru-RU" sz="5500" dirty="0" smtClean="0"/>
              <a:t>Проведение </a:t>
            </a:r>
            <a:r>
              <a:rPr lang="ru-RU" sz="5500" dirty="0"/>
              <a:t>интерактивной  кругосветки  «Сибирское  казачество</a:t>
            </a:r>
            <a:r>
              <a:rPr lang="ru-RU" sz="5500" dirty="0" smtClean="0"/>
              <a:t>»;</a:t>
            </a:r>
          </a:p>
          <a:p>
            <a:pPr lvl="0" algn="r"/>
            <a:r>
              <a:rPr lang="ru-RU" sz="5500" dirty="0" smtClean="0"/>
              <a:t>Организация мастер-классов </a:t>
            </a:r>
            <a:r>
              <a:rPr lang="ru-RU" sz="4900" dirty="0" smtClean="0"/>
              <a:t>- </a:t>
            </a:r>
            <a:r>
              <a:rPr lang="ru-RU" sz="5500" dirty="0" smtClean="0"/>
              <a:t>«Валяние шерсти», «Прядение», «Плетение корзин», «Кузнечное дело».</a:t>
            </a:r>
            <a:endParaRPr lang="ru-RU" sz="5500" dirty="0"/>
          </a:p>
          <a:p>
            <a:pPr lvl="0" algn="r"/>
            <a:r>
              <a:rPr lang="ru-RU" sz="5500" dirty="0"/>
              <a:t>Выступление на межрегиональном  конкурсе  «Братина».</a:t>
            </a:r>
          </a:p>
          <a:p>
            <a:endParaRPr lang="ru-RU" sz="4500" dirty="0"/>
          </a:p>
        </p:txBody>
      </p:sp>
      <p:pic>
        <p:nvPicPr>
          <p:cNvPr id="4099" name="Picture 3" descr="C:\Users\User\Desktop\DSC_0059-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1220" y="1000108"/>
            <a:ext cx="7107409" cy="3357586"/>
          </a:xfrm>
          <a:prstGeom prst="rect">
            <a:avLst/>
          </a:prstGeom>
          <a:noFill/>
          <a:ln>
            <a:noFill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1776695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sz="4400" dirty="0" smtClean="0"/>
              <a:t>Спасибо</a:t>
            </a:r>
          </a:p>
          <a:p>
            <a:r>
              <a:rPr lang="ru-RU" sz="4400" dirty="0" smtClean="0"/>
              <a:t> за внимание </a:t>
            </a:r>
            <a:endParaRPr lang="ru-RU" sz="4400" dirty="0"/>
          </a:p>
        </p:txBody>
      </p:sp>
    </p:spTree>
    <p:extLst>
      <p:ext uri="{BB962C8B-B14F-4D97-AF65-F5344CB8AC3E}">
        <p14:creationId xmlns:p14="http://schemas.microsoft.com/office/powerpoint/2010/main" val="3896491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914384"/>
          </a:xfrm>
        </p:spPr>
        <p:txBody>
          <a:bodyPr>
            <a:normAutofit fontScale="90000"/>
          </a:bodyPr>
          <a:lstStyle/>
          <a:p>
            <a:r>
              <a:rPr lang="ru-RU" sz="2400" b="1" dirty="0" smtClean="0">
                <a:solidFill>
                  <a:srgbClr val="002060"/>
                </a:solidFill>
                <a:latin typeface="+mn-lt"/>
              </a:rPr>
              <a:t>В рамках</a:t>
            </a:r>
            <a:r>
              <a:rPr lang="en-US" sz="2400" b="1" dirty="0" smtClean="0">
                <a:solidFill>
                  <a:srgbClr val="002060"/>
                </a:solidFill>
                <a:latin typeface="+mn-lt"/>
              </a:rPr>
              <a:t> IX </a:t>
            </a:r>
            <a:r>
              <a:rPr lang="ru-RU" sz="2400" b="1" dirty="0" smtClean="0">
                <a:solidFill>
                  <a:srgbClr val="002060"/>
                </a:solidFill>
                <a:latin typeface="+mn-lt"/>
              </a:rPr>
              <a:t>Макариевских образовательных чтений состоялась презентация программы </a:t>
            </a:r>
            <a:br>
              <a:rPr lang="ru-RU" sz="2400" b="1" dirty="0" smtClean="0">
                <a:solidFill>
                  <a:srgbClr val="002060"/>
                </a:solidFill>
                <a:latin typeface="+mn-lt"/>
              </a:rPr>
            </a:br>
            <a:r>
              <a:rPr lang="ru-RU" sz="2400" b="1" dirty="0" smtClean="0">
                <a:solidFill>
                  <a:srgbClr val="002060"/>
                </a:solidFill>
                <a:latin typeface="+mn-lt"/>
              </a:rPr>
              <a:t>«Сибирское казачество» </a:t>
            </a:r>
            <a:endParaRPr lang="ru-RU" sz="2400" b="1" dirty="0">
              <a:solidFill>
                <a:srgbClr val="002060"/>
              </a:solidFill>
              <a:latin typeface="+mn-lt"/>
            </a:endParaRPr>
          </a:p>
        </p:txBody>
      </p:sp>
      <p:pic>
        <p:nvPicPr>
          <p:cNvPr id="4" name="Содержимое 3" descr="pbdvchti.jp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0" y="1357298"/>
            <a:ext cx="9144000" cy="535785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accent4">
                    <a:lumMod val="50000"/>
                  </a:schemeClr>
                </a:solidFill>
              </a:rPr>
              <a:t>Актуальность</a:t>
            </a:r>
            <a:endParaRPr lang="ru-RU" b="1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dirty="0">
                <a:solidFill>
                  <a:schemeClr val="accent4">
                    <a:lumMod val="50000"/>
                  </a:schemeClr>
                </a:solidFill>
                <a:latin typeface="+mj-lt"/>
              </a:rPr>
              <a:t>В настоящее время наше общество испытывает духовный кризис, преодолеть который можно лишь, опираясь на истинные культурные ценности и идеалы. Традиционная культура казачества и является главной ценностью многовековой истории нашего народа. </a:t>
            </a:r>
            <a:endParaRPr lang="ru-RU" dirty="0" smtClean="0">
              <a:solidFill>
                <a:schemeClr val="accent4">
                  <a:lumMod val="50000"/>
                </a:schemeClr>
              </a:solidFill>
              <a:latin typeface="+mj-lt"/>
            </a:endParaRPr>
          </a:p>
          <a:p>
            <a:pPr marL="0" indent="0">
              <a:buNone/>
            </a:pPr>
            <a:r>
              <a:rPr lang="ru-RU" dirty="0" smtClean="0">
                <a:solidFill>
                  <a:schemeClr val="accent4">
                    <a:lumMod val="50000"/>
                  </a:schemeClr>
                </a:solidFill>
                <a:latin typeface="+mj-lt"/>
              </a:rPr>
              <a:t>Она </a:t>
            </a:r>
            <a:r>
              <a:rPr lang="ru-RU" dirty="0">
                <a:solidFill>
                  <a:schemeClr val="accent4">
                    <a:lumMod val="50000"/>
                  </a:schemeClr>
                </a:solidFill>
                <a:latin typeface="+mj-lt"/>
              </a:rPr>
              <a:t>обладает уникальным свойством: связывать все поколения воедино и бережно хранить духовное богатство народа, накопленное веками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  <a:latin typeface="+mj-lt"/>
              </a:rPr>
              <a:t>. </a:t>
            </a:r>
            <a:r>
              <a:rPr lang="ru-RU" dirty="0">
                <a:solidFill>
                  <a:schemeClr val="accent4">
                    <a:lumMod val="50000"/>
                  </a:schemeClr>
                </a:solidFill>
                <a:latin typeface="+mj-lt"/>
              </a:rPr>
              <a:t>Актуальной в  программе является   проблема формирования национального этнического самосознания, научного исторического мировоззрения подрастающего поколения. </a:t>
            </a:r>
          </a:p>
        </p:txBody>
      </p:sp>
    </p:spTree>
    <p:extLst>
      <p:ext uri="{BB962C8B-B14F-4D97-AF65-F5344CB8AC3E}">
        <p14:creationId xmlns:p14="http://schemas.microsoft.com/office/powerpoint/2010/main" val="152254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Цель программы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28596" y="1928802"/>
            <a:ext cx="7997952" cy="36576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Формирование у обучающихся осознанного представления о исторических, социальных, культурных, нравственных  процессах  сибирского   казачества, пробуждение у них чувства патриотизма и гордости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1"/>
          </p:nvPr>
        </p:nvSpPr>
        <p:spPr>
          <a:xfrm>
            <a:off x="381000" y="2743200"/>
            <a:ext cx="8077200" cy="3581400"/>
          </a:xfrm>
        </p:spPr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ru-RU" b="1" dirty="0" smtClean="0"/>
              <a:t> 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latin typeface="+mj-lt"/>
              </a:rPr>
              <a:t> Формирование представлений обучающихся  о  социальном, духовном и нравственном опыте казачества;</a:t>
            </a:r>
          </a:p>
          <a:p>
            <a:pPr>
              <a:buFont typeface="Arial" pitchFamily="34" charset="0"/>
              <a:buChar char="•"/>
            </a:pPr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latin typeface="+mj-lt"/>
              </a:rPr>
              <a:t> Воспитание нравственного отношения к историческому наследию народов на примере истории сибирского казачества;</a:t>
            </a:r>
          </a:p>
          <a:p>
            <a:pPr>
              <a:buFont typeface="Arial" pitchFamily="34" charset="0"/>
              <a:buChar char="•"/>
            </a:pPr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latin typeface="+mj-lt"/>
              </a:rPr>
              <a:t>  Гражданское воспитание учащихся на примере народного казачьего фольклора и искусства.</a:t>
            </a:r>
            <a:endParaRPr lang="ru-RU" b="1" dirty="0">
              <a:solidFill>
                <a:schemeClr val="tx2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Задачи программы:</a:t>
            </a:r>
            <a:endParaRPr lang="ru-RU" b="1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905001"/>
            <a:ext cx="7924800" cy="4929908"/>
          </a:xfrm>
        </p:spPr>
        <p:txBody>
          <a:bodyPr>
            <a:normAutofit fontScale="90000"/>
          </a:bodyPr>
          <a:lstStyle/>
          <a:p>
            <a:pPr marL="180000"/>
            <a:r>
              <a:rPr lang="ru-RU" sz="3600" b="1" dirty="0" smtClean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ru-RU" sz="3600" b="1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sz="3600" b="1" dirty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ru-RU" sz="3600" b="1" dirty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sz="3600" b="1" dirty="0" smtClean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ru-RU" sz="3600" b="1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sz="3600" b="1" dirty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ru-RU" sz="3600" b="1" dirty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sz="3600" b="1" dirty="0" smtClean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ru-RU" sz="3600" b="1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sz="3600" b="1" dirty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ru-RU" sz="3600" b="1" dirty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sz="3600" b="1" dirty="0" smtClean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ru-RU" sz="3600" b="1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sz="3600" b="1" dirty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ru-RU" sz="3600" b="1" dirty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sz="3600" b="1" dirty="0" smtClean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ru-RU" sz="3600" b="1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sz="3600" b="1" dirty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ru-RU" sz="3600" b="1" dirty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sz="3600" b="1" dirty="0" smtClean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ru-RU" sz="3600" b="1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sz="3600" b="1" dirty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ru-RU" sz="3600" b="1" dirty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sz="3600" b="1" dirty="0" smtClean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ru-RU" sz="3600" b="1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sz="3600" b="1" dirty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ru-RU" sz="3600" b="1" dirty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sz="3600" b="1" dirty="0" smtClean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ru-RU" sz="3600" b="1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sz="3600" b="1" dirty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ru-RU" sz="3600" b="1" dirty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sz="3600" b="1" dirty="0" smtClean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ru-RU" sz="3600" b="1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sz="3600" b="1" dirty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ru-RU" sz="3600" b="1" dirty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sz="3600" b="1" dirty="0" smtClean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ru-RU" sz="3600" b="1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sz="3600" b="1" dirty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ru-RU" sz="3600" b="1" dirty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sz="3600" b="1" dirty="0" smtClean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ru-RU" sz="3600" b="1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sz="3600" b="1" dirty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ru-RU" sz="3600" b="1" dirty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sz="3600" b="1" dirty="0" smtClean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ru-RU" sz="3600" b="1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sz="3600" b="1" dirty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ru-RU" sz="3600" b="1" dirty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sz="3600" b="1" dirty="0" smtClean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ru-RU" sz="3600" b="1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sz="3600" b="1" dirty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ru-RU" sz="3600" b="1" dirty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sz="3600" b="1" dirty="0" smtClean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ru-RU" sz="3600" b="1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sz="3600" b="1" dirty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ru-RU" sz="3600" b="1" dirty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sz="3600" b="1" dirty="0" smtClean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ru-RU" sz="3600" b="1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sz="3600" b="1" dirty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ru-RU" sz="3600" b="1" dirty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sz="3600" b="1" dirty="0" smtClean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ru-RU" sz="3600" b="1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sz="3600" b="1" dirty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ru-RU" sz="3600" b="1" dirty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sz="3600" b="1" dirty="0" smtClean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ru-RU" sz="3600" b="1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sz="3600" b="1" dirty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ru-RU" sz="3600" b="1" dirty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sz="3600" b="1" dirty="0" smtClean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ru-RU" sz="3600" b="1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sz="3600" b="1" dirty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ru-RU" sz="3600" b="1" dirty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sz="3600" b="1" dirty="0" smtClean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ru-RU" sz="3600" b="1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sz="3600" b="1" dirty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ru-RU" sz="3600" b="1" dirty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sz="3600" b="1" dirty="0" smtClean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ru-RU" sz="3600" b="1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sz="3600" b="1" dirty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ru-RU" sz="3600" b="1" dirty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sz="3600" b="1" dirty="0" smtClean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ru-RU" sz="3600" b="1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sz="3600" b="1" dirty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ru-RU" sz="3600" b="1" dirty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sz="3600" b="1" dirty="0" smtClean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ru-RU" sz="3600" b="1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sz="3600" b="1" dirty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ru-RU" sz="3600" b="1" dirty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sz="3600" b="1" dirty="0" smtClean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ru-RU" sz="3600" b="1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sz="3100" b="1" dirty="0" smtClean="0">
                <a:solidFill>
                  <a:schemeClr val="tx2">
                    <a:lumMod val="75000"/>
                  </a:schemeClr>
                </a:solidFill>
              </a:rPr>
              <a:t>Программа реализуется через следующие проекты :</a:t>
            </a:r>
            <a:br>
              <a:rPr lang="ru-RU" sz="3100" b="1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sz="3600" b="1" dirty="0" smtClean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ru-RU" sz="3600" b="1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sz="3100" b="1" dirty="0" smtClean="0">
                <a:solidFill>
                  <a:schemeClr val="tx2">
                    <a:lumMod val="75000"/>
                  </a:schemeClr>
                </a:solidFill>
              </a:rPr>
              <a:t>1.  Проект «Духовно-нравственные аспекты  казачества»;</a:t>
            </a:r>
            <a:br>
              <a:rPr lang="ru-RU" sz="3100" b="1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sz="3100" b="1" dirty="0" smtClean="0">
                <a:solidFill>
                  <a:schemeClr val="tx2">
                    <a:lumMod val="75000"/>
                  </a:schemeClr>
                </a:solidFill>
              </a:rPr>
              <a:t>2. Проект «История развития  сибирского  казачества»;</a:t>
            </a:r>
            <a:br>
              <a:rPr lang="ru-RU" sz="3100" b="1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sz="3100" b="1" dirty="0" smtClean="0">
                <a:solidFill>
                  <a:schemeClr val="tx2">
                    <a:lumMod val="75000"/>
                  </a:schemeClr>
                </a:solidFill>
              </a:rPr>
              <a:t>3. Проект «Нормативно-правовая  база казачества»;</a:t>
            </a:r>
            <a:br>
              <a:rPr lang="ru-RU" sz="3100" b="1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sz="3100" b="1" dirty="0" smtClean="0">
                <a:solidFill>
                  <a:schemeClr val="tx2">
                    <a:lumMod val="75000"/>
                  </a:schemeClr>
                </a:solidFill>
              </a:rPr>
              <a:t>4. Проект «Военно-спортивное воспитание казаков»;</a:t>
            </a:r>
            <a:br>
              <a:rPr lang="ru-RU" sz="3100" b="1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sz="3100" b="1" dirty="0" smtClean="0">
                <a:solidFill>
                  <a:schemeClr val="tx2">
                    <a:lumMod val="75000"/>
                  </a:schemeClr>
                </a:solidFill>
              </a:rPr>
              <a:t>5. Проект «Творчество  сибирских  казаков».</a:t>
            </a:r>
            <a:r>
              <a:rPr lang="ru-RU" sz="3100" dirty="0" smtClean="0"/>
              <a:t/>
            </a:r>
            <a:br>
              <a:rPr lang="ru-RU" sz="3100" dirty="0" smtClean="0"/>
            </a:br>
            <a:endParaRPr lang="ru-RU" sz="31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381000"/>
            <a:ext cx="8534400" cy="758952"/>
          </a:xfrm>
        </p:spPr>
        <p:txBody>
          <a:bodyPr>
            <a:noAutofit/>
          </a:bodyPr>
          <a:lstStyle/>
          <a:p>
            <a:r>
              <a:rPr lang="ru-RU" sz="2800" b="1" dirty="0">
                <a:solidFill>
                  <a:schemeClr val="accent4">
                    <a:lumMod val="50000"/>
                  </a:schemeClr>
                </a:solidFill>
              </a:rPr>
              <a:t>Проект 1.  «Духовно-нравственные аспекты  казачества» </a:t>
            </a:r>
            <a:endParaRPr lang="ru-RU" sz="28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endParaRPr lang="ru-RU" sz="2200" b="1" dirty="0" smtClean="0">
              <a:solidFill>
                <a:schemeClr val="accent4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ru-RU" sz="2200" b="1" dirty="0" smtClean="0">
                <a:solidFill>
                  <a:schemeClr val="accent4">
                    <a:lumMod val="50000"/>
                  </a:schemeClr>
                </a:solidFill>
              </a:rPr>
              <a:t>Цель - </a:t>
            </a:r>
            <a:r>
              <a:rPr lang="ru-RU" sz="2200" b="1" dirty="0">
                <a:solidFill>
                  <a:schemeClr val="accent4">
                    <a:lumMod val="50000"/>
                  </a:schemeClr>
                </a:solidFill>
              </a:rPr>
              <a:t>знакомство с  духовно-нравственными  аспектами  </a:t>
            </a:r>
            <a:r>
              <a:rPr lang="ru-RU" sz="2200" b="1" dirty="0" smtClean="0">
                <a:solidFill>
                  <a:schemeClr val="accent4">
                    <a:lumMod val="50000"/>
                  </a:schemeClr>
                </a:solidFill>
              </a:rPr>
              <a:t>казачества</a:t>
            </a:r>
            <a:endParaRPr lang="ru-RU" sz="2200" b="1" dirty="0">
              <a:solidFill>
                <a:schemeClr val="accent4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ru-RU" sz="2200" b="1" dirty="0" smtClean="0">
              <a:solidFill>
                <a:schemeClr val="accent4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ru-RU" sz="2200" b="1" dirty="0" smtClean="0">
                <a:solidFill>
                  <a:schemeClr val="accent4">
                    <a:lumMod val="50000"/>
                  </a:schemeClr>
                </a:solidFill>
              </a:rPr>
              <a:t>Задачи</a:t>
            </a:r>
            <a:r>
              <a:rPr lang="ru-RU" sz="2200" b="1" dirty="0">
                <a:solidFill>
                  <a:schemeClr val="accent4">
                    <a:lumMod val="50000"/>
                  </a:schemeClr>
                </a:solidFill>
              </a:rPr>
              <a:t>: </a:t>
            </a:r>
          </a:p>
          <a:p>
            <a:pPr lvl="0"/>
            <a:r>
              <a:rPr lang="ru-RU" sz="2200" b="1" dirty="0">
                <a:solidFill>
                  <a:schemeClr val="accent4">
                    <a:lumMod val="50000"/>
                  </a:schemeClr>
                </a:solidFill>
              </a:rPr>
              <a:t>Проведение  бесед  с  молодёжью о  православии  как  духовно-нравственном  развитии  казачества.</a:t>
            </a:r>
          </a:p>
          <a:p>
            <a:pPr lvl="0"/>
            <a:r>
              <a:rPr lang="ru-RU" sz="2200" b="1" dirty="0">
                <a:solidFill>
                  <a:schemeClr val="accent4">
                    <a:lumMod val="50000"/>
                  </a:schemeClr>
                </a:solidFill>
              </a:rPr>
              <a:t>Проведение  киноклуба    по  теме  «Ценности  православия»</a:t>
            </a:r>
          </a:p>
          <a:p>
            <a:pPr lvl="0"/>
            <a:r>
              <a:rPr lang="ru-RU" sz="2200" b="1" dirty="0">
                <a:solidFill>
                  <a:schemeClr val="accent4">
                    <a:lumMod val="50000"/>
                  </a:schemeClr>
                </a:solidFill>
              </a:rPr>
              <a:t>Проведение  экскурсий </a:t>
            </a:r>
            <a:r>
              <a:rPr lang="ru-RU" sz="2200" b="1" dirty="0" smtClean="0">
                <a:solidFill>
                  <a:schemeClr val="accent4">
                    <a:lumMod val="50000"/>
                  </a:schemeClr>
                </a:solidFill>
              </a:rPr>
              <a:t>в монастыри и храмы г. Томска и с. Кривошеино</a:t>
            </a:r>
            <a:endParaRPr lang="ru-RU" sz="2200" b="1" dirty="0">
              <a:solidFill>
                <a:schemeClr val="accent4">
                  <a:lumMod val="50000"/>
                </a:schemeClr>
              </a:solidFill>
            </a:endParaRPr>
          </a:p>
          <a:p>
            <a:pPr lvl="0"/>
            <a:r>
              <a:rPr lang="ru-RU" sz="2200" b="1" dirty="0">
                <a:solidFill>
                  <a:schemeClr val="accent4">
                    <a:lumMod val="50000"/>
                  </a:schemeClr>
                </a:solidFill>
              </a:rPr>
              <a:t>Разработка  экскурсии по территории  «Братина».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14455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228600"/>
            <a:ext cx="8534400" cy="1143000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solidFill>
                  <a:schemeClr val="accent4">
                    <a:lumMod val="50000"/>
                  </a:schemeClr>
                </a:solidFill>
              </a:rPr>
              <a:t>Проект 2</a:t>
            </a:r>
            <a:r>
              <a:rPr lang="ru-RU" sz="2400" b="1" dirty="0">
                <a:solidFill>
                  <a:schemeClr val="accent4">
                    <a:lumMod val="50000"/>
                  </a:schemeClr>
                </a:solidFill>
              </a:rPr>
              <a:t>. «История развития  сибирского  казачества»</a:t>
            </a:r>
            <a:r>
              <a:rPr lang="ru-RU" sz="2400" dirty="0">
                <a:solidFill>
                  <a:schemeClr val="accent4">
                    <a:lumMod val="50000"/>
                  </a:schemeClr>
                </a:solidFill>
              </a:rPr>
              <a:t/>
            </a:r>
            <a:br>
              <a:rPr lang="ru-RU" sz="2400" dirty="0">
                <a:solidFill>
                  <a:schemeClr val="accent4">
                    <a:lumMod val="50000"/>
                  </a:schemeClr>
                </a:solidFill>
              </a:rPr>
            </a:br>
            <a:endParaRPr lang="ru-RU" sz="24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381000" y="1447800"/>
            <a:ext cx="8503920" cy="4876800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sz="2900" b="1" dirty="0">
                <a:solidFill>
                  <a:schemeClr val="accent4">
                    <a:lumMod val="50000"/>
                  </a:schemeClr>
                </a:solidFill>
              </a:rPr>
              <a:t>Цель</a:t>
            </a:r>
            <a:r>
              <a:rPr lang="ru-RU" sz="2900" dirty="0">
                <a:solidFill>
                  <a:schemeClr val="accent4">
                    <a:lumMod val="50000"/>
                  </a:schemeClr>
                </a:solidFill>
              </a:rPr>
              <a:t> -  знакомство обучающихся с вопросами зарождения и развития казачества, ролью  казаков в политической истории и основами становления казачества России,  в  Томской  области в настоящее время.</a:t>
            </a:r>
          </a:p>
          <a:p>
            <a:pPr marL="0" indent="0">
              <a:buNone/>
            </a:pPr>
            <a:r>
              <a:rPr lang="ru-RU" sz="2900" b="1" dirty="0">
                <a:solidFill>
                  <a:schemeClr val="accent4">
                    <a:lumMod val="50000"/>
                  </a:schemeClr>
                </a:solidFill>
              </a:rPr>
              <a:t>Задачи:</a:t>
            </a:r>
          </a:p>
          <a:p>
            <a:r>
              <a:rPr lang="ru-RU" sz="2900" dirty="0">
                <a:solidFill>
                  <a:schemeClr val="accent4">
                    <a:lumMod val="50000"/>
                  </a:schemeClr>
                </a:solidFill>
              </a:rPr>
              <a:t>1.Проведение  бесед   с показом слайдовой презентации с  обучающимися по темам: «Зарождение и развитие сибирского казачества», «Роль казачества в истории России»</a:t>
            </a:r>
          </a:p>
          <a:p>
            <a:r>
              <a:rPr lang="ru-RU" sz="2900" dirty="0">
                <a:solidFill>
                  <a:schemeClr val="accent4">
                    <a:lumMod val="50000"/>
                  </a:schemeClr>
                </a:solidFill>
              </a:rPr>
              <a:t>2. Организация встречи  с  атаманом Кривошеинского станичного казачьего общества Нестеровым В.В. по теме: «История основания станицы Кривошеинской».</a:t>
            </a:r>
          </a:p>
          <a:p>
            <a:r>
              <a:rPr lang="ru-RU" sz="2900" dirty="0">
                <a:solidFill>
                  <a:schemeClr val="accent4">
                    <a:lumMod val="50000"/>
                  </a:schemeClr>
                </a:solidFill>
              </a:rPr>
              <a:t>     3. Проведение экскурсии  на  территорию   музея  под  открытым  небом «Братина»   с целью знакомства с историей и культурой сибирских казаков.</a:t>
            </a:r>
          </a:p>
          <a:p>
            <a:r>
              <a:rPr lang="ru-RU" sz="2900" dirty="0">
                <a:solidFill>
                  <a:schemeClr val="accent4">
                    <a:lumMod val="50000"/>
                  </a:schemeClr>
                </a:solidFill>
              </a:rPr>
              <a:t>    4. Вовлечение  обучающихся в изучение материала по истории казачества и участию их в районных и областных краеведческих конференциях по тематике сибирского казачества. </a:t>
            </a:r>
          </a:p>
          <a:p>
            <a:endParaRPr lang="ru-RU" b="1" dirty="0">
              <a:solidFill>
                <a:schemeClr val="accent4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8820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914400"/>
            <a:ext cx="8534400" cy="758952"/>
          </a:xfrm>
        </p:spPr>
        <p:txBody>
          <a:bodyPr>
            <a:noAutofit/>
          </a:bodyPr>
          <a:lstStyle/>
          <a:p>
            <a:r>
              <a:rPr lang="ru-RU" sz="2400" b="1" dirty="0">
                <a:solidFill>
                  <a:schemeClr val="accent4">
                    <a:lumMod val="50000"/>
                  </a:schemeClr>
                </a:solidFill>
              </a:rPr>
              <a:t>Проект 3. «Нормативно-правовая  база казачества»</a:t>
            </a:r>
            <a:r>
              <a:rPr lang="ru-RU" sz="2400" dirty="0">
                <a:solidFill>
                  <a:schemeClr val="accent4">
                    <a:lumMod val="50000"/>
                  </a:schemeClr>
                </a:solidFill>
              </a:rPr>
              <a:t/>
            </a:r>
            <a:br>
              <a:rPr lang="ru-RU" sz="2400" dirty="0">
                <a:solidFill>
                  <a:schemeClr val="accent4">
                    <a:lumMod val="50000"/>
                  </a:schemeClr>
                </a:solidFill>
              </a:rPr>
            </a:br>
            <a:endParaRPr lang="ru-RU" sz="24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381000" y="1447800"/>
            <a:ext cx="8503920" cy="4572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b="1" dirty="0"/>
              <a:t>Цель </a:t>
            </a:r>
            <a:r>
              <a:rPr lang="ru-RU" sz="2400" dirty="0"/>
              <a:t>– знакомство обучающихся с нормативно-правовой базой казачества.</a:t>
            </a:r>
          </a:p>
          <a:p>
            <a:pPr marL="0" indent="0">
              <a:buNone/>
            </a:pPr>
            <a:r>
              <a:rPr lang="ru-RU" sz="2400" b="1" dirty="0"/>
              <a:t>Задачи:</a:t>
            </a:r>
          </a:p>
          <a:p>
            <a:pPr lvl="0"/>
            <a:r>
              <a:rPr lang="ru-RU" sz="2400" dirty="0"/>
              <a:t>Организация встречи  с  атаманом Кривошеинского станичного казачьего общества Нестеровым В.В. по темам: «Законодательство о казачестве в РФ».</a:t>
            </a:r>
          </a:p>
          <a:p>
            <a:pPr lvl="0"/>
            <a:r>
              <a:rPr lang="ru-RU" sz="2400" dirty="0"/>
              <a:t> Знакомство с внутренним уставом казачьего общества, изучение основ несения военной службы сибирских казаков.</a:t>
            </a:r>
          </a:p>
          <a:p>
            <a:pPr lvl="0"/>
            <a:r>
              <a:rPr lang="ru-RU" sz="2400" dirty="0"/>
              <a:t>Проведение  мастер-класса «Костюм казака».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0958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фициальная">
  <a:themeElements>
    <a:clrScheme name="Официальная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Официальная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122</TotalTime>
  <Words>514</Words>
  <Application>Microsoft Office PowerPoint</Application>
  <PresentationFormat>Экран (4:3)</PresentationFormat>
  <Paragraphs>80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Официальная</vt:lpstr>
      <vt:lpstr> ОГБПОУ «Кривошеинский агропромышленный техникум»   Факультативный  курс  «Сибирское  казачество»  на базе  ОГБПОУ «Кривошеинский агропромышленный техникум» ( 2016-2017) </vt:lpstr>
      <vt:lpstr>В рамках IX Макариевских образовательных чтений состоялась презентация программы  «Сибирское казачество» </vt:lpstr>
      <vt:lpstr>Актуальность</vt:lpstr>
      <vt:lpstr>Цель программы</vt:lpstr>
      <vt:lpstr>Задачи программы:</vt:lpstr>
      <vt:lpstr>                                             Программа реализуется через следующие проекты :  1.  Проект «Духовно-нравственные аспекты  казачества»; 2. Проект «История развития  сибирского  казачества»; 3. Проект «Нормативно-правовая  база казачества»; 4. Проект «Военно-спортивное воспитание казаков»; 5. Проект «Творчество  сибирских  казаков». </vt:lpstr>
      <vt:lpstr>Проект 1.  «Духовно-нравственные аспекты  казачества» </vt:lpstr>
      <vt:lpstr>Проект 2. «История развития  сибирского  казачества» </vt:lpstr>
      <vt:lpstr>Проект 3. «Нормативно-правовая  база казачества» </vt:lpstr>
      <vt:lpstr>Проект 4. «Военно-спортивное воспитание казаков» </vt:lpstr>
      <vt:lpstr>    В рамках реализации факультативного курса «Сибирское казачество» на базе ОГБПОУ «Кривошеинский агропромышленный техникум» был организован лыжный поход</vt:lpstr>
      <vt:lpstr>Проект 5. «Творчество  сибирских  казаков» 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ОГБПОУ «Кривошеинский агропромышленный техникум»    Программа  факультативного  курса  «Сибирское  казачество»  на базе  ОГБПОУ «Кривошеинский агропромышленный техникум» ( 2016-2017) </dc:title>
  <dc:creator>User</dc:creator>
  <cp:lastModifiedBy>Хорохордина</cp:lastModifiedBy>
  <cp:revision>16</cp:revision>
  <dcterms:created xsi:type="dcterms:W3CDTF">2016-11-15T17:23:46Z</dcterms:created>
  <dcterms:modified xsi:type="dcterms:W3CDTF">2016-12-16T04:41:31Z</dcterms:modified>
</cp:coreProperties>
</file>