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9" r:id="rId5"/>
    <p:sldId id="261" r:id="rId6"/>
    <p:sldId id="262" r:id="rId7"/>
    <p:sldId id="263" r:id="rId8"/>
    <p:sldId id="264" r:id="rId9"/>
    <p:sldId id="266" r:id="rId10"/>
    <p:sldId id="265" r:id="rId11"/>
    <p:sldId id="268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38301A8-6528-475E-9DD0-B0BA52FAE3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301A8-6528-475E-9DD0-B0BA52FAE3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301A8-6528-475E-9DD0-B0BA52FAE3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38301A8-6528-475E-9DD0-B0BA52FAE3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301A8-6528-475E-9DD0-B0BA52FAE33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301A8-6528-475E-9DD0-B0BA52FAE3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38301A8-6528-475E-9DD0-B0BA52FAE33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301A8-6528-475E-9DD0-B0BA52FAE3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301A8-6528-475E-9DD0-B0BA52FAE3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301A8-6528-475E-9DD0-B0BA52FAE3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301A8-6528-475E-9DD0-B0BA52FAE33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BE50235-EAC8-4DCA-B217-0D60D380A16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38301A8-6528-475E-9DD0-B0BA52FAE33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1859340"/>
            <a:ext cx="8856984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algn="ctr"/>
            <a:r>
              <a:rPr lang="ru-RU" sz="2400" b="1" i="1" dirty="0">
                <a:latin typeface="Georgia" pitchFamily="18" charset="0"/>
              </a:rPr>
              <a:t>БИЗНЕС - ПРОЕКТ</a:t>
            </a:r>
          </a:p>
          <a:p>
            <a:pPr algn="ctr"/>
            <a:endParaRPr lang="ru-RU" sz="2400" b="1" i="1" dirty="0" smtClean="0">
              <a:latin typeface="Georgia" pitchFamily="18" charset="0"/>
            </a:endParaRPr>
          </a:p>
          <a:p>
            <a:pPr algn="ctr"/>
            <a:r>
              <a:rPr lang="ru-RU" sz="2400" b="1" i="1" dirty="0">
                <a:latin typeface="Georgia" pitchFamily="18" charset="0"/>
              </a:rPr>
              <a:t>КРУГЛОГОДИЧНОЕ ВЫРАЩИВАНИЕ ОВОЩЕЙ В </a:t>
            </a:r>
            <a:r>
              <a:rPr lang="ru-RU" sz="2400" b="1" i="1" dirty="0" smtClean="0">
                <a:latin typeface="Georgia" pitchFamily="18" charset="0"/>
              </a:rPr>
              <a:t>ТЕПЛИЦАХ</a:t>
            </a:r>
          </a:p>
          <a:p>
            <a:pPr algn="ctr"/>
            <a:endParaRPr lang="ru-RU" dirty="0" smtClean="0"/>
          </a:p>
          <a:p>
            <a:pPr algn="just"/>
            <a:r>
              <a:rPr lang="ru-RU" sz="1400" b="1" i="1" dirty="0" smtClean="0">
                <a:latin typeface="Georgia" pitchFamily="18" charset="0"/>
              </a:rPr>
              <a:t>АВТОР: </a:t>
            </a:r>
            <a:r>
              <a:rPr lang="ru-RU" sz="1400" b="1" i="1" dirty="0" smtClean="0">
                <a:latin typeface="Georgia" pitchFamily="18" charset="0"/>
              </a:rPr>
              <a:t>Макарова Елизавета, </a:t>
            </a:r>
            <a:r>
              <a:rPr lang="ru-RU" sz="1400" i="1" dirty="0" smtClean="0">
                <a:latin typeface="Georgia" pitchFamily="18" charset="0"/>
              </a:rPr>
              <a:t>СТУДЕНТКА ГР. 3541,СП. 35.02.40 «ТЕХНОЛОГИЯ ПЕРЕРАБОТКИ СЕЛЬСКОХОЗЯЙСТВЕННОЙ ПРОДУКЦИИ»</a:t>
            </a:r>
          </a:p>
          <a:p>
            <a:endParaRPr lang="ru-RU" sz="1400" b="1" i="1" dirty="0" smtClean="0">
              <a:latin typeface="Georgia" pitchFamily="18" charset="0"/>
            </a:endParaRPr>
          </a:p>
          <a:p>
            <a:pPr algn="just"/>
            <a:r>
              <a:rPr lang="ru-RU" sz="1400" b="1" i="1" dirty="0" smtClean="0">
                <a:latin typeface="Georgia" pitchFamily="18" charset="0"/>
              </a:rPr>
              <a:t>КУРАТОР: ОСИНЕНКО ОЛЕСЯСЕРГЕЕВНА, </a:t>
            </a:r>
            <a:r>
              <a:rPr lang="ru-RU" sz="1400" i="1" dirty="0" smtClean="0">
                <a:latin typeface="Georgia" pitchFamily="18" charset="0"/>
              </a:rPr>
              <a:t>ПРЕПОДАВАТЕЛЬ СПЕЦДИСЦИПЛИН</a:t>
            </a:r>
          </a:p>
          <a:p>
            <a:pPr algn="ctr"/>
            <a:endParaRPr lang="ru-RU" sz="1700" b="1" i="1" dirty="0" smtClean="0">
              <a:latin typeface="Georgia" pitchFamily="18" charset="0"/>
            </a:endParaRPr>
          </a:p>
          <a:p>
            <a:pPr algn="ctr"/>
            <a:r>
              <a:rPr lang="ru-RU" sz="1700" b="1" i="1" dirty="0" smtClean="0">
                <a:latin typeface="Georgia" pitchFamily="18" charset="0"/>
              </a:rPr>
              <a:t>ОГБПОУ «КРИВОШЕИНСКИЙ АГРОПРОМЫШЛЕННЫЙ ТЕХНИКУМ»</a:t>
            </a:r>
            <a:endParaRPr lang="ru-RU" sz="1700" b="1" i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14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Текст 1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4955381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ФИНАНСОВЫЙ ПЛАН</a:t>
            </a:r>
          </a:p>
          <a:p>
            <a:pPr marL="0" lvl="0" indent="0" algn="ctr">
              <a:buNone/>
            </a:pPr>
            <a:endParaRPr lang="ru-RU" sz="2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12776"/>
            <a:ext cx="7761857" cy="561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0828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Текст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lvl="0" indent="0" algn="ctr">
              <a:buNone/>
            </a:pPr>
            <a:r>
              <a:rPr lang="ru-RU" sz="4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АНАЛИЗ РИСКОВ РЕАЛИЗАЦИИ ПРОЕКТА И МЕХАНИЗМЫ ИХ СНИЖЕНИЯ</a:t>
            </a:r>
            <a:endParaRPr lang="ru-RU" sz="4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900" b="1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	Риски </a:t>
            </a:r>
            <a:r>
              <a:rPr lang="ru-RU" sz="2900" b="1" dirty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этого вида бизнеса связаны в основном с процессом выращивания продукции: Многие выращивают огурцы с начала февраля до конца ноября, потому что работа с ноября по январь может быть связана с повышенными расходами на отопление, а в случае возникновения длительных морозов можно потерять урожай. </a:t>
            </a:r>
          </a:p>
          <a:p>
            <a:pPr marL="0" indent="0" algn="just">
              <a:buNone/>
            </a:pPr>
            <a:r>
              <a:rPr lang="ru-RU" sz="2900" b="1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	Наличие </a:t>
            </a:r>
            <a:r>
              <a:rPr lang="ru-RU" sz="2900" b="1" dirty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вредителей. Есть некоторые их виды, которые довольно сложно устранить даже при использовании пестицидов. Недостаточная грамотность предпринимателя в сфере сельского хозяйства. Для выращивания овощей необходимо наличие базовых знаний. Ошибки в поддержании необходимой влажности или температуры могут значительно ухудшить урожайность или привести к полной потере продукции. Недостаточная проработка путей сбыта. </a:t>
            </a:r>
          </a:p>
          <a:p>
            <a:pPr marL="0" indent="0" algn="just">
              <a:buNone/>
            </a:pPr>
            <a:r>
              <a:rPr lang="ru-RU" sz="2900" b="1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	Снятые </a:t>
            </a:r>
            <a:r>
              <a:rPr lang="ru-RU" sz="2900" b="1" dirty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овощи и зелень – довольно скоропортящиеся продукты, поэтому реализовывать их необходимо как можно скорее. </a:t>
            </a:r>
            <a:endParaRPr lang="ru-RU" sz="2900" b="1" dirty="0" smtClean="0">
              <a:solidFill>
                <a:schemeClr val="tx1"/>
              </a:solidFill>
              <a:latin typeface="Georgia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900" b="1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Отсутствие </a:t>
            </a:r>
            <a:r>
              <a:rPr lang="ru-RU" sz="2900" b="1" dirty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заказчиков по каким-то причинам может привести к потере урожая.</a:t>
            </a:r>
          </a:p>
          <a:p>
            <a:pPr marL="0" indent="0" algn="ctr">
              <a:buNone/>
            </a:pP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241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СПАСИБО ЗА ВНИМАНИЕ!!!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020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idx="1"/>
          </p:nvPr>
        </p:nvSpPr>
        <p:spPr>
          <a:xfrm>
            <a:off x="251520" y="1196752"/>
            <a:ext cx="8686800" cy="5390059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ru-RU" sz="30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РЕЗЮМЕ ПРОЕКТА</a:t>
            </a:r>
          </a:p>
          <a:p>
            <a:pPr marL="0" indent="0">
              <a:buNone/>
            </a:pPr>
            <a:endParaRPr lang="ru-RU" sz="2600" b="1" dirty="0">
              <a:solidFill>
                <a:schemeClr val="tx1"/>
              </a:solidFill>
              <a:latin typeface="Georgia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600" b="1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	Данный </a:t>
            </a:r>
            <a:r>
              <a:rPr lang="ru-RU" sz="2600" b="1" dirty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бизнес-проект направлен на создание малого тепличного комплекса производственной площадью 100 м2 для круглогодичного выращивания овощной продукции (огурцы, томаты). </a:t>
            </a:r>
            <a:endParaRPr lang="ru-RU" sz="2600" b="1" dirty="0" smtClean="0">
              <a:solidFill>
                <a:schemeClr val="tx1"/>
              </a:solidFill>
              <a:latin typeface="Georgia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600" b="1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	Для </a:t>
            </a:r>
            <a:r>
              <a:rPr lang="ru-RU" sz="2600" b="1" dirty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реализации данного бизнес-проекта необходима установка 2-х теплиц по 48 </a:t>
            </a:r>
            <a:r>
              <a:rPr lang="ru-RU" sz="2600" b="1" dirty="0" err="1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кв.м</a:t>
            </a:r>
            <a:r>
              <a:rPr lang="ru-RU" sz="2600" b="1" dirty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 каждая, с </a:t>
            </a:r>
            <a:r>
              <a:rPr lang="ru-RU" sz="2600" b="1" dirty="0" err="1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освещением,отоплением</a:t>
            </a:r>
            <a:r>
              <a:rPr lang="ru-RU" sz="2600" b="1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 </a:t>
            </a:r>
            <a:r>
              <a:rPr lang="ru-RU" sz="2600" b="1" dirty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и поливом.</a:t>
            </a:r>
          </a:p>
          <a:p>
            <a:pPr marL="0" indent="0" algn="just">
              <a:buNone/>
            </a:pPr>
            <a:r>
              <a:rPr lang="ru-RU" sz="2600" b="1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	Для </a:t>
            </a:r>
            <a:r>
              <a:rPr lang="ru-RU" sz="2600" b="1" dirty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данной цели нам необходимы инвестиции в размере 120 000руб.</a:t>
            </a:r>
          </a:p>
          <a:p>
            <a:pPr marL="0" indent="0">
              <a:buNone/>
            </a:pPr>
            <a:endParaRPr lang="ru-RU" sz="2600" b="1" dirty="0" smtClean="0">
              <a:solidFill>
                <a:schemeClr val="tx1"/>
              </a:solidFill>
              <a:latin typeface="Georgia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600" b="1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Срок </a:t>
            </a:r>
            <a:r>
              <a:rPr lang="ru-RU" sz="2600" b="1" dirty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окупаемости  </a:t>
            </a:r>
            <a:r>
              <a:rPr lang="ru-RU" sz="2600" b="1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1 год</a:t>
            </a:r>
            <a:r>
              <a:rPr lang="ru-RU" sz="2600" b="1" dirty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/>
            </a:r>
            <a:br>
              <a:rPr lang="ru-RU" sz="2600" b="1" dirty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</a:br>
            <a:endParaRPr lang="ru-RU" sz="2600" b="1" dirty="0">
              <a:solidFill>
                <a:schemeClr val="tx1"/>
              </a:solidFill>
              <a:latin typeface="Georg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12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4955381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ОПИСАНИЕ БИЗНЕС – ПРОЕКТА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endParaRPr lang="ru-RU" sz="20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marL="0" lvl="0" indent="0" algn="just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Georgia" pitchFamily="18" charset="0"/>
              </a:rPr>
              <a:t>	Бизнес-проект </a:t>
            </a:r>
            <a:r>
              <a:rPr lang="ru-RU" sz="2000" b="1" dirty="0">
                <a:solidFill>
                  <a:schemeClr val="tx1"/>
                </a:solidFill>
                <a:latin typeface="Georgia" pitchFamily="18" charset="0"/>
              </a:rPr>
              <a:t>предусматривает выращивание огурцов и томатов, а также самых ходовых видов зелени –укропа и петрушки. </a:t>
            </a:r>
            <a:endParaRPr lang="ru-RU" sz="20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marL="0" lvl="0" indent="0" algn="just">
              <a:buNone/>
            </a:pPr>
            <a:r>
              <a:rPr lang="ru-RU" sz="2000" b="1" dirty="0">
                <a:solidFill>
                  <a:schemeClr val="tx1"/>
                </a:solidFill>
                <a:latin typeface="Georgia" pitchFamily="18" charset="0"/>
              </a:rPr>
              <a:t>	</a:t>
            </a:r>
            <a:r>
              <a:rPr lang="ru-RU" sz="2000" b="1" dirty="0" smtClean="0">
                <a:solidFill>
                  <a:schemeClr val="tx1"/>
                </a:solidFill>
                <a:latin typeface="Georgia" pitchFamily="18" charset="0"/>
              </a:rPr>
              <a:t>Для </a:t>
            </a:r>
            <a:r>
              <a:rPr lang="ru-RU" sz="2000" b="1" dirty="0">
                <a:solidFill>
                  <a:schemeClr val="tx1"/>
                </a:solidFill>
                <a:latin typeface="Georgia" pitchFamily="18" charset="0"/>
              </a:rPr>
              <a:t>производства нам будет необходим участок, приобретаются теплицы , монтируется освещение и оборудование для полива. Т.е. создаются все условия для выращивания овощей. Первым этапом будет  - посадка первого круга овощей, круг оборота в теплице для овощей принимается равным 6 месяцам</a:t>
            </a:r>
            <a:r>
              <a:rPr lang="ru-RU" sz="2000" b="1" dirty="0" smtClean="0">
                <a:solidFill>
                  <a:schemeClr val="tx1"/>
                </a:solidFill>
                <a:latin typeface="Georgia" pitchFamily="18" charset="0"/>
              </a:rPr>
              <a:t>.</a:t>
            </a:r>
          </a:p>
          <a:p>
            <a:pPr marL="0" lvl="0" indent="0" algn="just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Georgia" pitchFamily="18" charset="0"/>
              </a:rPr>
              <a:t>А это </a:t>
            </a:r>
            <a:r>
              <a:rPr lang="ru-RU" sz="2000" b="1" dirty="0" err="1" smtClean="0">
                <a:solidFill>
                  <a:schemeClr val="tx1"/>
                </a:solidFill>
                <a:latin typeface="Georgia" pitchFamily="18" charset="0"/>
              </a:rPr>
              <a:t>значит,что</a:t>
            </a:r>
            <a:r>
              <a:rPr lang="ru-RU" sz="2000" b="1" dirty="0" smtClean="0">
                <a:solidFill>
                  <a:schemeClr val="tx1"/>
                </a:solidFill>
                <a:latin typeface="Georgia" pitchFamily="18" charset="0"/>
              </a:rPr>
              <a:t> за календарный год можно получить 2 урожая как огурцов, так и помидор. </a:t>
            </a:r>
          </a:p>
          <a:p>
            <a:pPr marL="0" lvl="0" indent="0" algn="just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Georgia" pitchFamily="18" charset="0"/>
              </a:rPr>
              <a:t>Тогда как зелени мы будем  получать 6 урожаев.</a:t>
            </a:r>
            <a:endParaRPr lang="ru-RU" sz="1600" b="1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25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24744"/>
            <a:ext cx="9057781" cy="56998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Georgia" pitchFamily="18" charset="0"/>
              </a:rPr>
              <a:t>3. ОПИСАНИЕ ПРОДУКЦИИ</a:t>
            </a:r>
          </a:p>
          <a:p>
            <a:pPr marL="0" indent="0">
              <a:buNone/>
            </a:pPr>
            <a:endParaRPr lang="ru-RU" sz="24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Georgia" pitchFamily="18" charset="0"/>
              </a:rPr>
              <a:t>Перечень </a:t>
            </a:r>
            <a:r>
              <a:rPr lang="ru-RU" sz="2400" b="1" dirty="0">
                <a:solidFill>
                  <a:schemeClr val="tx1"/>
                </a:solidFill>
                <a:latin typeface="Georgia" pitchFamily="18" charset="0"/>
              </a:rPr>
              <a:t>видов продукции: </a:t>
            </a:r>
          </a:p>
          <a:p>
            <a:pPr marL="0" indent="0">
              <a:buNone/>
            </a:pPr>
            <a:endParaRPr lang="ru-RU" sz="24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Georgia" pitchFamily="18" charset="0"/>
              </a:rPr>
              <a:t>- </a:t>
            </a:r>
            <a:r>
              <a:rPr lang="ru-RU" sz="2400" b="1" dirty="0">
                <a:solidFill>
                  <a:schemeClr val="tx1"/>
                </a:solidFill>
                <a:latin typeface="Georgia" pitchFamily="18" charset="0"/>
              </a:rPr>
              <a:t>Томаты (помидоры);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Georgia" pitchFamily="18" charset="0"/>
              </a:rPr>
              <a:t> - Огурцы;</a:t>
            </a:r>
          </a:p>
          <a:p>
            <a:pPr>
              <a:buFontTx/>
              <a:buChar char="-"/>
            </a:pPr>
            <a:r>
              <a:rPr lang="ru-RU" sz="2400" b="1" dirty="0" smtClean="0">
                <a:solidFill>
                  <a:schemeClr val="tx1"/>
                </a:solidFill>
                <a:latin typeface="Georgia" pitchFamily="18" charset="0"/>
              </a:rPr>
              <a:t>Из зелени </a:t>
            </a:r>
          </a:p>
          <a:p>
            <a:pPr>
              <a:buFontTx/>
              <a:buChar char="-"/>
            </a:pPr>
            <a:r>
              <a:rPr lang="ru-RU" sz="2400" b="1" dirty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Georgia" pitchFamily="18" charset="0"/>
              </a:rPr>
              <a:t>- Укроп;</a:t>
            </a:r>
          </a:p>
          <a:p>
            <a:pPr>
              <a:buFontTx/>
              <a:buChar char="-"/>
            </a:pPr>
            <a:r>
              <a:rPr lang="ru-RU" sz="2400" b="1" dirty="0" smtClean="0">
                <a:solidFill>
                  <a:schemeClr val="tx1"/>
                </a:solidFill>
                <a:latin typeface="Georgia" pitchFamily="18" charset="0"/>
              </a:rPr>
              <a:t> - Петрушка.</a:t>
            </a:r>
            <a:endParaRPr lang="ru-RU" sz="2400" b="1" dirty="0">
              <a:solidFill>
                <a:schemeClr val="tx1"/>
              </a:solidFill>
              <a:latin typeface="Georgia" pitchFamily="18" charset="0"/>
            </a:endParaRPr>
          </a:p>
          <a:p>
            <a:pPr marL="0" indent="0" algn="ctr">
              <a:buNone/>
            </a:pPr>
            <a:endParaRPr lang="ru-RU" sz="2400" b="1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772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Текст 1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lvl="0" indent="0" algn="l">
              <a:buNone/>
            </a:pPr>
            <a:r>
              <a:rPr lang="ru-RU" sz="3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ОПИСАНИЕ ПРОДУКЦИИ/УСЛУГ</a:t>
            </a:r>
            <a:endParaRPr lang="ru-RU" sz="3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3400" b="1" dirty="0" smtClean="0">
              <a:latin typeface="Georgia" pitchFamily="18" charset="0"/>
            </a:endParaRPr>
          </a:p>
          <a:p>
            <a:pPr marL="0" indent="0" algn="just">
              <a:buNone/>
            </a:pPr>
            <a:r>
              <a:rPr lang="ru-RU" sz="3400" b="1" dirty="0" smtClean="0">
                <a:latin typeface="Georgia" pitchFamily="18" charset="0"/>
              </a:rPr>
              <a:t>Томат </a:t>
            </a:r>
            <a:r>
              <a:rPr lang="ru-RU" sz="3400" b="1" dirty="0">
                <a:latin typeface="Georgia" pitchFamily="18" charset="0"/>
              </a:rPr>
              <a:t>(помидор) - это в основном однолетнее растение со стеблями. </a:t>
            </a:r>
          </a:p>
          <a:p>
            <a:pPr marL="0" indent="0" algn="just">
              <a:buNone/>
            </a:pPr>
            <a:r>
              <a:rPr lang="ru-RU" sz="3400" b="1" dirty="0">
                <a:latin typeface="Georgia" pitchFamily="18" charset="0"/>
              </a:rPr>
              <a:t>Плоды томата использует для приготовления томат</a:t>
            </a:r>
          </a:p>
          <a:p>
            <a:pPr marL="0" indent="0" algn="just">
              <a:buNone/>
            </a:pPr>
            <a:r>
              <a:rPr lang="ru-RU" sz="3400" b="1" dirty="0">
                <a:latin typeface="Georgia" pitchFamily="18" charset="0"/>
              </a:rPr>
              <a:t>- пасты, томата</a:t>
            </a:r>
          </a:p>
          <a:p>
            <a:pPr marL="0" indent="0" algn="just">
              <a:buNone/>
            </a:pPr>
            <a:r>
              <a:rPr lang="ru-RU" sz="3400" b="1" dirty="0">
                <a:latin typeface="Georgia" pitchFamily="18" charset="0"/>
              </a:rPr>
              <a:t>- пюре, томатного </a:t>
            </a:r>
          </a:p>
          <a:p>
            <a:pPr marL="0" indent="0" algn="just">
              <a:buNone/>
            </a:pPr>
            <a:r>
              <a:rPr lang="ru-RU" sz="3400" b="1" dirty="0">
                <a:latin typeface="Georgia" pitchFamily="18" charset="0"/>
              </a:rPr>
              <a:t>- сока, овощных салатов, консервирования, засола. </a:t>
            </a:r>
          </a:p>
          <a:p>
            <a:pPr marL="0" indent="0" algn="just">
              <a:buNone/>
            </a:pPr>
            <a:endParaRPr lang="en-US" sz="3400" b="1" dirty="0" smtClean="0">
              <a:latin typeface="Georgia" pitchFamily="18" charset="0"/>
            </a:endParaRPr>
          </a:p>
          <a:p>
            <a:pPr marL="0" indent="0" algn="just">
              <a:buNone/>
            </a:pPr>
            <a:r>
              <a:rPr lang="ru-RU" sz="3400" b="1" dirty="0" smtClean="0">
                <a:latin typeface="Georgia" pitchFamily="18" charset="0"/>
              </a:rPr>
              <a:t>В </a:t>
            </a:r>
            <a:r>
              <a:rPr lang="ru-RU" sz="3400" b="1" dirty="0">
                <a:latin typeface="Georgia" pitchFamily="18" charset="0"/>
              </a:rPr>
              <a:t>большом количестве их потребляют в свежем виде. Особая ценность томата заключается в том, что в открытом и защищенном грунте его свежую продукцию можно получать в течение всего года. </a:t>
            </a:r>
          </a:p>
          <a:p>
            <a:pPr marL="0" indent="0" algn="just">
              <a:buNone/>
            </a:pPr>
            <a:r>
              <a:rPr lang="ru-RU" sz="3400" b="1" dirty="0">
                <a:latin typeface="Georgia" pitchFamily="18" charset="0"/>
              </a:rPr>
              <a:t>Огурец однолетнее травянистое растение, относящееся к семейству тыквенных.</a:t>
            </a:r>
          </a:p>
          <a:p>
            <a:pPr marL="0" indent="0" algn="just">
              <a:buNone/>
            </a:pPr>
            <a:r>
              <a:rPr lang="ru-RU" sz="3400" b="1" dirty="0">
                <a:latin typeface="Georgia" pitchFamily="18" charset="0"/>
              </a:rPr>
              <a:t>Огуречные растения любят тепло, свет, влагу. Для их нормального развития нужна температура не ниже +15° С, особенно в первые дни роста, в фазах цветения и формирования плодов.</a:t>
            </a:r>
          </a:p>
          <a:p>
            <a:pPr marL="0" indent="0" algn="just">
              <a:buNone/>
            </a:pPr>
            <a:r>
              <a:rPr lang="ru-RU" sz="3400" b="1" dirty="0">
                <a:latin typeface="Georgia" pitchFamily="18" charset="0"/>
              </a:rPr>
              <a:t>Огурцы используются в пище в виде недозрелого плода – зеленца. В свежем виде, для приготовления салатов, а также солят и консервируют. По питательности огурец занимает одно из последних мест среди овощей. В то же время плоды его являются одним из наиболее популярных овощных продуктов, так как они отличаются высокими вкусовыми качествами, содержат большое количество щелочных солей и микроэлементы, которые способствуют снижению различных вредных соединений в организме. </a:t>
            </a:r>
          </a:p>
          <a:p>
            <a:pPr marL="0" indent="0">
              <a:buNone/>
            </a:pPr>
            <a:endParaRPr lang="ru-RU" sz="3400" b="1" dirty="0" smtClean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57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Текс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ОПИСАНИЕ РЫНКА СБЫТА</a:t>
            </a: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1800" b="1" dirty="0" smtClean="0">
              <a:solidFill>
                <a:schemeClr val="tx1"/>
              </a:solidFill>
              <a:latin typeface="Georgia" pitchFamily="18" charset="0"/>
              <a:ea typeface="Calibri"/>
              <a:cs typeface="Times New Roman"/>
            </a:endParaRPr>
          </a:p>
          <a:p>
            <a:pPr marL="0" indent="0" algn="just">
              <a:buNone/>
            </a:pPr>
            <a:r>
              <a:rPr lang="ru-RU" sz="1800" b="1" dirty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Важно заранее продумать способы реализации продуктов. Можно выделить несколько возможных вариантов: </a:t>
            </a:r>
          </a:p>
          <a:p>
            <a:pPr algn="just">
              <a:buFontTx/>
              <a:buChar char="-"/>
            </a:pPr>
            <a:r>
              <a:rPr lang="en-US" sz="1800" b="1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 -  </a:t>
            </a:r>
            <a:r>
              <a:rPr lang="ru-RU" sz="1800" b="1" dirty="0" err="1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Овощебазы</a:t>
            </a:r>
            <a:r>
              <a:rPr lang="ru-RU" sz="1800" b="1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– с их помощью можно довольно быстро реализовать большой объем продукции, но по низкой цене. </a:t>
            </a:r>
            <a:endParaRPr lang="en-US" sz="1800" b="1" dirty="0" smtClean="0">
              <a:solidFill>
                <a:schemeClr val="tx1"/>
              </a:solidFill>
              <a:latin typeface="Georgia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1800" b="1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- </a:t>
            </a:r>
            <a:r>
              <a:rPr lang="ru-RU" sz="1800" b="1" dirty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Оптовые склады, которые реализуют овощи магазинам. </a:t>
            </a:r>
            <a:endParaRPr lang="en-US" sz="1800" b="1" dirty="0" smtClean="0">
              <a:solidFill>
                <a:schemeClr val="tx1"/>
              </a:solidFill>
              <a:latin typeface="Georgia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1800" b="1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- </a:t>
            </a:r>
            <a:r>
              <a:rPr lang="ru-RU" sz="1800" b="1" dirty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Объекты розничной торговли – самый выгодный вариант, однако объем поставки может быть невелик, поэтому необходимо искать несколько таких точек в качестве постоянных закупщиков. </a:t>
            </a:r>
            <a:endParaRPr lang="en-US" sz="1800" b="1" dirty="0" smtClean="0">
              <a:solidFill>
                <a:schemeClr val="tx1"/>
              </a:solidFill>
              <a:latin typeface="Georgia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1800" b="1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- </a:t>
            </a:r>
            <a:r>
              <a:rPr lang="ru-RU" sz="1800" b="1" dirty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Рестораны и кафе. </a:t>
            </a:r>
          </a:p>
          <a:p>
            <a:pPr marL="0" indent="0" algn="just">
              <a:buNone/>
            </a:pPr>
            <a:endParaRPr lang="en-US" sz="1800" b="1" dirty="0" smtClean="0">
              <a:solidFill>
                <a:schemeClr val="tx1"/>
              </a:solidFill>
              <a:latin typeface="Georgia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800" b="1" dirty="0" smtClean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Бизнес </a:t>
            </a:r>
            <a:r>
              <a:rPr lang="ru-RU" sz="1800" b="1" dirty="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rPr>
              <a:t>практически не требует рекламы. Продукция здесь реализуется по оптовым каналам, и основным фактором является цена и качество продукции. </a:t>
            </a:r>
          </a:p>
          <a:p>
            <a:pPr marL="0" indent="0" algn="ctr">
              <a:buNone/>
            </a:pPr>
            <a:endParaRPr lang="ru-RU" sz="1800" b="1" dirty="0">
              <a:solidFill>
                <a:schemeClr val="tx1"/>
              </a:solidFill>
              <a:latin typeface="Georg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17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488337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МАРКЕТИНГ И СБЫТ ПРОДУКЦИИ</a:t>
            </a:r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147864"/>
              </p:ext>
            </p:extLst>
          </p:nvPr>
        </p:nvGraphicFramePr>
        <p:xfrm>
          <a:off x="179512" y="1772816"/>
          <a:ext cx="8784976" cy="44641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39812"/>
                <a:gridCol w="1434362"/>
                <a:gridCol w="2061320"/>
                <a:gridCol w="2349482"/>
              </a:tblGrid>
              <a:tr h="3718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Вид продвижения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Цена , руб.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Количество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Сумма, руб.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311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Рекламные объявления в газету </a:t>
                      </a:r>
                      <a:r>
                        <a:rPr lang="ru-RU" sz="1600" b="1" dirty="0" err="1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Кривошеинского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, </a:t>
                      </a:r>
                      <a:r>
                        <a:rPr lang="ru-RU" sz="1600" b="1" dirty="0" err="1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Молчановского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 и </a:t>
                      </a:r>
                      <a:r>
                        <a:rPr lang="ru-RU" sz="1600" b="1" dirty="0" err="1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Чаинского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 районов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Georgia" pitchFamily="18" charset="0"/>
                        </a:rPr>
                        <a:t>40 руб. /слово/300 руб./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Georgia" pitchFamily="18" charset="0"/>
                        </a:rPr>
                        <a:t>объявление</a:t>
                      </a:r>
                      <a:endParaRPr lang="ru-RU" sz="1600" b="1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Georgia" pitchFamily="18" charset="0"/>
                        </a:rPr>
                        <a:t>4 раза в месяц*4 газеты=16</a:t>
                      </a:r>
                      <a:endParaRPr lang="ru-RU" sz="1600" b="1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Georgia" pitchFamily="18" charset="0"/>
                        </a:rPr>
                        <a:t>3 600</a:t>
                      </a:r>
                      <a:endParaRPr lang="ru-RU" sz="1600" b="1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61053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  <a:latin typeface="Georgia" pitchFamily="18" charset="0"/>
                        </a:rPr>
                        <a:t>Размещение предложения по производству </a:t>
                      </a:r>
                      <a:r>
                        <a:rPr lang="ru-RU" sz="2400" b="1" dirty="0" smtClean="0">
                          <a:solidFill>
                            <a:srgbClr val="002060"/>
                          </a:solidFill>
                          <a:effectLst/>
                          <a:latin typeface="Georgia" pitchFamily="18" charset="0"/>
                        </a:rPr>
                        <a:t>корма </a:t>
                      </a:r>
                      <a:r>
                        <a:rPr lang="ru-RU" sz="2400" b="1" dirty="0">
                          <a:solidFill>
                            <a:srgbClr val="002060"/>
                          </a:solidFill>
                          <a:effectLst/>
                          <a:latin typeface="Georgia" pitchFamily="18" charset="0"/>
                        </a:rPr>
                        <a:t>на форумах и сайтах </a:t>
                      </a:r>
                      <a:r>
                        <a:rPr lang="ru-RU" sz="2400" b="1" dirty="0" smtClean="0">
                          <a:solidFill>
                            <a:srgbClr val="002060"/>
                          </a:solidFill>
                          <a:effectLst/>
                          <a:latin typeface="Georgia" pitchFamily="18" charset="0"/>
                        </a:rPr>
                        <a:t>с/х товаропроизводителей</a:t>
                      </a: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3918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idx="1"/>
          </p:nvPr>
        </p:nvSpPr>
        <p:spPr>
          <a:xfrm>
            <a:off x="448219" y="1556792"/>
            <a:ext cx="86868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ПРОИЗВОДСТВЕННЫЙ ПЛАН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ru-RU" sz="1800" b="1" kern="0" dirty="0" smtClean="0">
                <a:solidFill>
                  <a:sysClr val="windowText" lastClr="000000"/>
                </a:solidFill>
                <a:latin typeface="Georgia" pitchFamily="18" charset="0"/>
              </a:rPr>
              <a:t>	</a:t>
            </a:r>
            <a:r>
              <a:rPr lang="ru-RU" sz="1800" b="1" kern="0" dirty="0">
                <a:solidFill>
                  <a:sysClr val="windowText" lastClr="000000"/>
                </a:solidFill>
                <a:latin typeface="Georgia" pitchFamily="18" charset="0"/>
              </a:rPr>
              <a:t>Для выращивания огурцов, я взяла следующие сорта: «Гибрид Емеля F1», «Динамит  F1</a:t>
            </a:r>
            <a:r>
              <a:rPr lang="ru-RU" sz="1800" b="1" kern="0" dirty="0" smtClean="0">
                <a:solidFill>
                  <a:sysClr val="windowText" lastClr="000000"/>
                </a:solidFill>
                <a:latin typeface="Georgia" pitchFamily="18" charset="0"/>
              </a:rPr>
              <a:t>».</a:t>
            </a:r>
            <a:endParaRPr lang="en-US" sz="1800" b="1" kern="0" dirty="0" smtClean="0">
              <a:solidFill>
                <a:sysClr val="windowText" lastClr="000000"/>
              </a:solidFill>
              <a:latin typeface="Georgia" pitchFamily="18" charset="0"/>
            </a:endParaRP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endParaRPr lang="en-US" sz="1800" b="1" kern="0" dirty="0" smtClean="0">
              <a:solidFill>
                <a:sysClr val="windowText" lastClr="000000"/>
              </a:solidFill>
              <a:latin typeface="Georgia" pitchFamily="18" charset="0"/>
            </a:endParaRP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en-US" sz="1800" b="1" kern="0" dirty="0" smtClean="0">
                <a:solidFill>
                  <a:sysClr val="windowText" lastClr="000000"/>
                </a:solidFill>
                <a:latin typeface="Georgia" pitchFamily="18" charset="0"/>
              </a:rPr>
              <a:t>	</a:t>
            </a:r>
            <a:r>
              <a:rPr lang="ru-RU" sz="1800" b="1" kern="0" dirty="0" smtClean="0">
                <a:solidFill>
                  <a:sysClr val="windowText" lastClr="000000"/>
                </a:solidFill>
                <a:latin typeface="Georgia" pitchFamily="18" charset="0"/>
              </a:rPr>
              <a:t>Как </a:t>
            </a:r>
            <a:r>
              <a:rPr lang="ru-RU" sz="1800" b="1" kern="0" dirty="0">
                <a:solidFill>
                  <a:sysClr val="windowText" lastClr="000000"/>
                </a:solidFill>
                <a:latin typeface="Georgia" pitchFamily="18" charset="0"/>
              </a:rPr>
              <a:t>только позволит погода, и как только почво-грунт в теплице достаточно прогреется, на грядках делают лунки, согласно схеме посадки. Перед тем, как сажать огурцы в теплице, лунки проливают теплым слабым раствором марганцовки, а затем теплой водой. </a:t>
            </a:r>
            <a:endParaRPr lang="en-US" sz="1800" b="1" kern="0" dirty="0" smtClean="0">
              <a:solidFill>
                <a:sysClr val="windowText" lastClr="000000"/>
              </a:solidFill>
              <a:latin typeface="Georgia" pitchFamily="18" charset="0"/>
            </a:endParaRP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eorgia" pitchFamily="18" charset="0"/>
            </a:endParaRP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eorgia" pitchFamily="18" charset="0"/>
            </a:endParaRP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ru-RU" sz="1800" b="1" kern="0" dirty="0">
                <a:solidFill>
                  <a:sysClr val="windowText" lastClr="000000"/>
                </a:solidFill>
                <a:latin typeface="Georgia" pitchFamily="18" charset="0"/>
              </a:rPr>
              <a:t>Уход за </a:t>
            </a:r>
            <a:r>
              <a:rPr lang="ru-RU" sz="1800" b="1" kern="0" dirty="0" smtClean="0">
                <a:solidFill>
                  <a:sysClr val="windowText" lastClr="000000"/>
                </a:solidFill>
                <a:latin typeface="Georgia" pitchFamily="18" charset="0"/>
              </a:rPr>
              <a:t>овощами </a:t>
            </a:r>
            <a:r>
              <a:rPr lang="ru-RU" sz="1800" b="1" kern="0" dirty="0">
                <a:solidFill>
                  <a:sysClr val="windowText" lastClr="000000"/>
                </a:solidFill>
                <a:latin typeface="Georgia" pitchFamily="18" charset="0"/>
              </a:rPr>
              <a:t>в теплице заключается в </a:t>
            </a:r>
            <a:r>
              <a:rPr lang="ru-RU" sz="1800" b="1" kern="0" dirty="0" smtClean="0">
                <a:solidFill>
                  <a:sysClr val="windowText" lastClr="000000"/>
                </a:solidFill>
                <a:latin typeface="Georgia" pitchFamily="18" charset="0"/>
              </a:rPr>
              <a:t>своевременном поливе, обработке кустов, почвы, поливе</a:t>
            </a:r>
            <a:r>
              <a:rPr lang="ru-RU" sz="1800" b="1" kern="0" dirty="0">
                <a:solidFill>
                  <a:sysClr val="windowText" lastClr="000000"/>
                </a:solidFill>
                <a:latin typeface="Georgia" pitchFamily="18" charset="0"/>
              </a:rPr>
              <a:t>, подкормках и своевременном </a:t>
            </a:r>
            <a:r>
              <a:rPr lang="ru-RU" sz="1800" b="1" kern="0" dirty="0" err="1" smtClean="0">
                <a:solidFill>
                  <a:sysClr val="windowText" lastClr="000000"/>
                </a:solidFill>
                <a:latin typeface="Georgia" pitchFamily="18" charset="0"/>
              </a:rPr>
              <a:t>прищипывании</a:t>
            </a:r>
            <a:r>
              <a:rPr lang="ru-RU" sz="1800" b="1" kern="0" dirty="0" smtClean="0">
                <a:solidFill>
                  <a:sysClr val="windowText" lastClr="000000"/>
                </a:solidFill>
                <a:latin typeface="Georgia" pitchFamily="18" charset="0"/>
              </a:rPr>
              <a:t>.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3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467544" y="1340768"/>
            <a:ext cx="8458200" cy="504056"/>
          </a:xfrm>
        </p:spPr>
        <p:txBody>
          <a:bodyPr/>
          <a:lstStyle/>
          <a:p>
            <a:pPr lvl="0" algn="ctr"/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ОРГАНИЗАЦИОННЫЙ ПЛАН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859340"/>
            <a:ext cx="83529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bg1"/>
                </a:solidFill>
                <a:latin typeface="Georgia" pitchFamily="18" charset="0"/>
              </a:rPr>
              <a:t>Для организации деятельности лучше всего выбирать ИП, потому что это позволяет сократить расходы на подготовку и сдачу отчетности, упростит ведение документации. </a:t>
            </a:r>
            <a:endParaRPr lang="en-US" b="1" dirty="0" smtClean="0">
              <a:solidFill>
                <a:schemeClr val="bg1"/>
              </a:solidFill>
              <a:latin typeface="Georgia" pitchFamily="18" charset="0"/>
            </a:endParaRPr>
          </a:p>
          <a:p>
            <a:pPr algn="just"/>
            <a:endParaRPr lang="en-US" b="1" dirty="0">
              <a:solidFill>
                <a:schemeClr val="bg1"/>
              </a:solidFill>
              <a:latin typeface="Georgia" pitchFamily="18" charset="0"/>
            </a:endParaRPr>
          </a:p>
          <a:p>
            <a:pPr algn="just"/>
            <a:r>
              <a:rPr lang="ru-RU" b="1" dirty="0" smtClean="0">
                <a:solidFill>
                  <a:schemeClr val="bg1"/>
                </a:solidFill>
                <a:latin typeface="Georgia" pitchFamily="18" charset="0"/>
              </a:rPr>
              <a:t>Регистрация </a:t>
            </a:r>
            <a:r>
              <a:rPr lang="ru-RU" b="1" dirty="0">
                <a:solidFill>
                  <a:schemeClr val="bg1"/>
                </a:solidFill>
                <a:latin typeface="Georgia" pitchFamily="18" charset="0"/>
              </a:rPr>
              <a:t>ИП в налоговой службе занимает 5 рабочих дней. Для этого необходимо явиться в ИФНС с паспортом, ИНН и заполнить заявление установленного образца. </a:t>
            </a:r>
            <a:endParaRPr lang="en-US" b="1" dirty="0" smtClean="0">
              <a:solidFill>
                <a:schemeClr val="bg1"/>
              </a:solidFill>
              <a:latin typeface="Georgia" pitchFamily="18" charset="0"/>
            </a:endParaRPr>
          </a:p>
          <a:p>
            <a:pPr algn="just"/>
            <a:endParaRPr lang="en-US" b="1" dirty="0">
              <a:solidFill>
                <a:schemeClr val="bg1"/>
              </a:solidFill>
              <a:latin typeface="Georgia" pitchFamily="18" charset="0"/>
            </a:endParaRPr>
          </a:p>
          <a:p>
            <a:pPr algn="just"/>
            <a:r>
              <a:rPr lang="ru-RU" b="1" dirty="0" smtClean="0">
                <a:solidFill>
                  <a:schemeClr val="bg1"/>
                </a:solidFill>
                <a:latin typeface="Georgia" pitchFamily="18" charset="0"/>
              </a:rPr>
              <a:t>Также </a:t>
            </a:r>
            <a:r>
              <a:rPr lang="ru-RU" b="1" dirty="0">
                <a:solidFill>
                  <a:schemeClr val="bg1"/>
                </a:solidFill>
                <a:latin typeface="Georgia" pitchFamily="18" charset="0"/>
              </a:rPr>
              <a:t>нужно будет оплатить госпошлину, которая составляет 800 рублей. </a:t>
            </a:r>
          </a:p>
        </p:txBody>
      </p:sp>
    </p:spTree>
    <p:extLst>
      <p:ext uri="{BB962C8B-B14F-4D97-AF65-F5344CB8AC3E}">
        <p14:creationId xmlns:p14="http://schemas.microsoft.com/office/powerpoint/2010/main" val="4100485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83</TotalTime>
  <Words>491</Words>
  <Application>Microsoft Office PowerPoint</Application>
  <PresentationFormat>Экран (4:3)</PresentationFormat>
  <Paragraphs>85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Student 12</cp:lastModifiedBy>
  <cp:revision>12</cp:revision>
  <dcterms:created xsi:type="dcterms:W3CDTF">2017-02-07T08:29:08Z</dcterms:created>
  <dcterms:modified xsi:type="dcterms:W3CDTF">2017-04-19T10:28:28Z</dcterms:modified>
</cp:coreProperties>
</file>