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0" r:id="rId3"/>
    <p:sldId id="271" r:id="rId4"/>
    <p:sldId id="272" r:id="rId5"/>
    <p:sldId id="273" r:id="rId6"/>
    <p:sldId id="274" r:id="rId7"/>
    <p:sldId id="275" r:id="rId8"/>
    <p:sldId id="277" r:id="rId9"/>
    <p:sldId id="278" r:id="rId10"/>
    <p:sldId id="279" r:id="rId11"/>
    <p:sldId id="280" r:id="rId12"/>
    <p:sldId id="281" r:id="rId13"/>
    <p:sldId id="282" r:id="rId14"/>
    <p:sldId id="284" r:id="rId15"/>
    <p:sldId id="285" r:id="rId16"/>
    <p:sldId id="286" r:id="rId17"/>
    <p:sldId id="287" r:id="rId18"/>
    <p:sldId id="283" r:id="rId19"/>
    <p:sldId id="288" r:id="rId20"/>
    <p:sldId id="289" r:id="rId21"/>
    <p:sldId id="26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60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2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8301A8-6528-475E-9DD0-B0BA52FAE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38301A8-6528-475E-9DD0-B0BA52FAE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38301A8-6528-475E-9DD0-B0BA52FAE3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0235-EAC8-4DCA-B217-0D60D380A166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301A8-6528-475E-9DD0-B0BA52FAE3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BE50235-EAC8-4DCA-B217-0D60D380A166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38301A8-6528-475E-9DD0-B0BA52FAE3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67544" y="1499397"/>
            <a:ext cx="82089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РЕГИОНАЛЬНЫЙ КОНКУРС   НА ЛУЧШИЙ БИЗНЕС - ПРОЕКТ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БЫСТРЫЙ СТАРТ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195736" y="2564904"/>
            <a:ext cx="502765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БИЗНЕС - ПРОЕКТ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СОЗДАНИЕ ПРЕДПРИЯТИЯ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ПРОИЗВОДСТВУ СМЕТАНЫ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942880" y="4436623"/>
            <a:ext cx="620112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Автор: 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Сухорукова Татьяна,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студентка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гр. 3541,</a:t>
            </a:r>
          </a:p>
          <a:p>
            <a:pPr algn="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35.02.40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Технология переработки сельскохозяйственной продукции»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414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339752" y="1412776"/>
            <a:ext cx="4419736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3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ОРГАНИЗАЦИОННЫЙ ПЛАН</a:t>
            </a:r>
            <a:endParaRPr kumimoji="0" lang="ru-RU" sz="2300" b="0" i="1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060848"/>
            <a:ext cx="48965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ОРГАНИЗАЦИОННО-ПРАВОВАЯ 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ФОРМА</a:t>
            </a:r>
            <a:endParaRPr lang="ru-RU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79512" y="2492896"/>
            <a:ext cx="849694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Выбрать для себя организационно-правовую форму ИП сегодня может любой гражданин, достигший совершеннолетия и имеющий минимальные активы. Между тем, отправляясь на регистрацию, гражданин РФ должен четко понимать, какой именно вариант будет наиболее выгоден для него: зарегистрировать ИП или же юридическое лицо. Каждый из вариантов имеет свой спектр преимуществ и недостатков.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выборе организационно-правовой формы предприятия, я остановилась на индивидуальном предпринимательстве с упрощённой системой налогообложения.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340768"/>
            <a:ext cx="5528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КОЛИЧЕСТВО 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НЕОБХОДИМЫХ РАБОТНИКОВ</a:t>
            </a:r>
            <a:endParaRPr lang="ru-RU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23528" y="1844824"/>
            <a:ext cx="7308304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606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производства продукта, при круглосуточной работе, в штате предприятия необходимо предусмотреть следующие должности: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6060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606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Начальник – 1 человек.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6060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606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Зам. начальника – 1 человек.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6060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606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Главный технолог – 1 человек.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6060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606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 – 2 человека.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6060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606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Аппаратчик – 4 человека.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6060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606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Электрик – 2 человека.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6060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606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Охранник – 4 человека.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6060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606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Водитель – 2 человека.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6060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606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Дворник – 1 человек.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6060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606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Уборщик производственных помещений – 2 человека.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6060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606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Разнорабочий – 2 человека.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6060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606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Итого 22 человека.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60606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1196752"/>
            <a:ext cx="46591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ОРГАНИЗАЦИОННАЯ СТРУКТУРА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987824" y="1556792"/>
            <a:ext cx="2360612" cy="4001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Руководитель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539552" y="2276872"/>
            <a:ext cx="2359025" cy="4001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Зам. руководителя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5652120" y="2204864"/>
            <a:ext cx="2359025" cy="4001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Главный технолог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1979712" y="1988840"/>
            <a:ext cx="144016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788024" y="1988840"/>
            <a:ext cx="1656184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73" name="Прямая со стрелкой 27"/>
          <p:cNvCxnSpPr>
            <a:cxnSpLocks/>
          </p:cNvCxnSpPr>
          <p:nvPr/>
        </p:nvCxnSpPr>
        <p:spPr bwMode="auto">
          <a:xfrm>
            <a:off x="4067944" y="1988840"/>
            <a:ext cx="0" cy="936104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</p:spPr>
      </p:cxn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347864" y="2924944"/>
            <a:ext cx="1368152" cy="40011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Технолог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539552" y="3645024"/>
            <a:ext cx="492443" cy="2733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Аппаратчик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1691680" y="3645024"/>
            <a:ext cx="492443" cy="2733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Электрик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2843808" y="3645024"/>
            <a:ext cx="492443" cy="2733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Охранник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3779912" y="3645024"/>
            <a:ext cx="492443" cy="2733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Водитель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4860032" y="3645024"/>
            <a:ext cx="492443" cy="2733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Дворник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6012160" y="3645024"/>
            <a:ext cx="1107996" cy="2733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Уборщик производственных помещений</a:t>
            </a: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7668344" y="3645024"/>
            <a:ext cx="492443" cy="2733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Разнорабочий</a:t>
            </a:r>
          </a:p>
        </p:txBody>
      </p:sp>
      <p:cxnSp>
        <p:nvCxnSpPr>
          <p:cNvPr id="28" name="Прямая со стрелкой 27"/>
          <p:cNvCxnSpPr>
            <a:endCxn id="32775" idx="0"/>
          </p:cNvCxnSpPr>
          <p:nvPr/>
        </p:nvCxnSpPr>
        <p:spPr>
          <a:xfrm flipH="1">
            <a:off x="785774" y="3356992"/>
            <a:ext cx="3210162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32776" idx="0"/>
          </p:cNvCxnSpPr>
          <p:nvPr/>
        </p:nvCxnSpPr>
        <p:spPr>
          <a:xfrm flipH="1">
            <a:off x="1937902" y="3356992"/>
            <a:ext cx="2130042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endCxn id="32777" idx="0"/>
          </p:cNvCxnSpPr>
          <p:nvPr/>
        </p:nvCxnSpPr>
        <p:spPr>
          <a:xfrm flipH="1">
            <a:off x="3090030" y="3356992"/>
            <a:ext cx="977914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4067944" y="3356992"/>
            <a:ext cx="0" cy="3199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endCxn id="25" idx="0"/>
          </p:cNvCxnSpPr>
          <p:nvPr/>
        </p:nvCxnSpPr>
        <p:spPr>
          <a:xfrm>
            <a:off x="4067944" y="3356992"/>
            <a:ext cx="103831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endCxn id="26" idx="0"/>
          </p:cNvCxnSpPr>
          <p:nvPr/>
        </p:nvCxnSpPr>
        <p:spPr>
          <a:xfrm>
            <a:off x="4067944" y="3356992"/>
            <a:ext cx="2498214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endCxn id="27" idx="0"/>
          </p:cNvCxnSpPr>
          <p:nvPr/>
        </p:nvCxnSpPr>
        <p:spPr>
          <a:xfrm>
            <a:off x="4067944" y="3356992"/>
            <a:ext cx="3846622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411760" y="1124744"/>
            <a:ext cx="4013279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3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МАРКЕТИНГОВЫЙ ПЛАН</a:t>
            </a:r>
            <a:endParaRPr kumimoji="0" lang="ru-RU" sz="2300" b="0" i="1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1700808"/>
            <a:ext cx="42739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ПРОДВИЖЕНИЕ ПРОДУКЦИИ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276872"/>
            <a:ext cx="864096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маркетинге существует 4 метода продвижения товара: 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прямые продажи; 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реклама;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стимулирование продаж; 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пропаганда. 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51520" y="1988840"/>
            <a:ext cx="828092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метод продвижения товара, основывается на устной беседе с покупателем, с целью помочь потребителю принять решение в сторону покупки. Данный метод не предполагает финансовых вложений, а является высоким уровнем организации бизнеса, чем оказание бытовых услуг или банальная розничная торговля. Игнорирование данного способа продвижение товара, может привести к сокращению продаж, даже если все остальные условия маркетинга будут соблюдены. Суть личных продаж состоит в том, чтобы торговый агент из обычного приемщика заказов перевоплотился в активного добытчика продаж.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556792"/>
            <a:ext cx="40743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ПРЯМЫЕ (ЛИЧНЫЕ) ПРОДАЖИ</a:t>
            </a:r>
            <a:endParaRPr lang="ru-RU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323528" y="1819563"/>
            <a:ext cx="849694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разновидность связи с обществом, не личный контакт и не оплачиваемый, то есть стимулирование спроса при помощи распространения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имиджевой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коммерческой информации, через посредников, так и самостоятельно. Цель пропаганды – привлечение внимания потенциальных клиентов без затрат на рекламную компанию.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Существует 4 вида адресатов пропаганды: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Контрагенты.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Потребители.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Муниципальные и государственные органы власти.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Ключевые журналисты.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12776"/>
            <a:ext cx="19997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ПРОПАГАНДА</a:t>
            </a:r>
            <a:endParaRPr lang="ru-RU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251520" y="1641186"/>
            <a:ext cx="8712968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Покупатели – побуждение клиента совершать большее число покупок, при помощи следующих методов: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Программы лояльности.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Игры и лотереи, конкурсы.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Демонстрация товаров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промоутерами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Акции, если товар новинка.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Бесплатные образцы (льготные талоны, пробники).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Контрагенты – побуждение приумножить объем торговых сделок. Форма стимулирования: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Обучение торгового персонала,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Предоставление торгового оборудования и агитационных материалов.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Авторизованное лидерство, проведение конкурсов и итоге сделанных продаж.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 Предоставление сопутствующих услуг (информационных, юридических и т.д.).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Торговый персонал – побуждение торговых работников направить больше своих усилий на привлечение потребителей и улучшения качества обслуживания.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26876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СТИМУЛИРОВАЕИЕ ПРОДАЖ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ОРИЕНТИРУЕТСЯ НА ТРЕХ АДРЕСАТОВ 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179512" y="1196752"/>
            <a:ext cx="2448272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-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3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РЕАЛИЗАЦИЯ</a:t>
            </a:r>
            <a:endParaRPr kumimoji="0" lang="ru-RU" sz="2300" b="0" i="1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6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300" b="0" i="1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179512" y="1772816"/>
            <a:ext cx="8568952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Реализация продукта «Наша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сметанка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 изначально предполагается на территории сёл Молчаново и Кривошеино с дальнейшим продвижением товара по территориям этих и других районов Томской и других областей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Западно-Сибирского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региона. В перспективе предусматривается реализация товара в масштабе Российской Федерации.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реализации товара предусматривается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скидочная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система постоянным покупателям и скидка работникам предприятия, как занятых на производстве сметаны, так и в фирменных магазинах и торговых точках.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79512" y="1700808"/>
            <a:ext cx="842493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Основная функция рекламы – информирование потребителя о деятельности производителей и потребительских свойств товара. Именно через данную призму следует рассматривать рекламу. Вы вправе дать большое количество дорогостоящей и престижной рекламы, однако если рекламируемый товар не будет актуальным и востребованным на рынке – его вряд ли получится продать. Эффективность рекламы зависит от оценки продвигаемых товаров (услуг) и аргументации в их пользу.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340768"/>
            <a:ext cx="20553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РЕКЛАМА</a:t>
            </a:r>
            <a:endParaRPr lang="ru-RU" b="1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1052736"/>
            <a:ext cx="29562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ФИНАНСОВЫЙ ПЛАН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55776" y="1340768"/>
          <a:ext cx="6408712" cy="5236056"/>
        </p:xfrm>
        <a:graphic>
          <a:graphicData uri="http://schemas.openxmlformats.org/drawingml/2006/table">
            <a:tbl>
              <a:tblPr/>
              <a:tblGrid>
                <a:gridCol w="2789521"/>
                <a:gridCol w="970268"/>
                <a:gridCol w="848985"/>
                <a:gridCol w="848985"/>
                <a:gridCol w="950953"/>
              </a:tblGrid>
              <a:tr h="183527">
                <a:tc rowSpan="2">
                  <a:txBody>
                    <a:bodyPr/>
                    <a:lstStyle/>
                    <a:p>
                      <a:pPr algn="l" fontAlgn="base">
                        <a:spcAft>
                          <a:spcPts val="1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486" marR="28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ase">
                        <a:spcAft>
                          <a:spcPts val="1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целом по проекту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486" marR="28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ase">
                        <a:spcAft>
                          <a:spcPts val="1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 годам реализации проекта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486" marR="28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52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486" marR="28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18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486" marR="28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18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486" marR="28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398"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Эффективности проекта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Простой срок окупаемости, 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Динамический срок окупаемости, год.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Чистый дисконтированный доход, руб.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Внутренняя норма доходности, 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Индекс доходности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Уровень безубыточности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Коэффициент покрытия задолженности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486" marR="28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500000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300000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486" marR="28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100000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100000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486" marR="28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200000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200000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486" marR="28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200000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300000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486" marR="28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5272"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Финансовые показатели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Рентабельность: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собственных средств, 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инвестиций, 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инвестированного капитала, 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продаж, 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продукции, 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Коэффициент финансовой независимости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Коэффициент финансовой напряжённости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Коэффициент структуры капитала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Коэффициенты оборачиваемости: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всего капитала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собственных средств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заёмных средств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дебиторской задолженности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кредиторской задолженности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Коэффициент текущей ликвидности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486" marR="28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1,8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486" marR="28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486" marR="28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486" marR="28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486" marR="284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51520" y="1762310"/>
            <a:ext cx="849694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данном проекте ИП Сухоруковой Т,В. освещены вопросы, необходимые для открытия своего предприятия по производству сметаны. Это такие вопросы, как: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Описание продукции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Производственный план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Оборудование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Технология производства продукции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Организационный план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Организационно-правовая форма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Количество необходимых работников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Организационная структура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Маркетинговый план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Продвижение продукции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Реализация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Реклама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Финансовый план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Риски и мероприятия по их предотвращению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95536" y="1271519"/>
            <a:ext cx="5364088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РЕЗЮМЕ </a:t>
            </a:r>
            <a:endParaRPr kumimoji="0" lang="ru-RU" sz="2300" b="1" i="1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96752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РИСКИ И МЕРОПРИЯТИЯ ПО ИХ ПРЕДОТВРАЩЕНИЮ</a:t>
            </a:r>
            <a:endParaRPr lang="ru-RU" sz="2400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323528" y="1656576"/>
            <a:ext cx="853244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мероприятиям по снижению рисков относят: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распределение риска между участниками проекта (передача части риска соисполнителям),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резервирование средств на покрытие непредвиденных расходов,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снижение рисков в плане финансирования,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страхование.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Распределение риска фактически реализуется в процессе подготовки плана проекта и контрактных документов. Следует иметь в виду, что повышение риска у одного из участников должно сопровождаться адекватным изменением в распределении доходов от проекта. Поэтому при переговорах необходимо: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определить возможности участников проекта по предотвращению последствий наступления рисковых событий,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определить степень риска, которую берет на себя каждый участник проекта,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договориться о приемлемом вознаграждении за риск,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следить за соблюдением паритета в соотношении риска и дохода между всеми участниками проекта.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67544" y="2348880"/>
            <a:ext cx="8458200" cy="12192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9020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627784" y="1124744"/>
            <a:ext cx="3874714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3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ОПИСАНИЕ ПРОДУКЦИИ</a:t>
            </a:r>
            <a:endParaRPr kumimoji="0" lang="ru-RU" sz="2300" b="0" i="1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51520" y="1533465"/>
            <a:ext cx="864096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Сметана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— кисломолочный диетический продукт с высоким содержанием молочного жира, приготовляемый сквашиванием пастеризованных и охлажденных сливок чистыми культурами молочнокислых стрептококков, иногда с добавлением ароматобразующих бактерий. Такую сметану вырабатывают жирностью 10%, 20%, 25%, 30%, 36%, 40%. 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Сметана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высококалорийный питательный продукт. Кроме молочного жира, в ней содержатся белки, молочный сахар, органические кислоты и минеральные соли, а также витамины А. Е, B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 и РР.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Минеральные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вещества составляют в сметане 0,5-0,6 %. Они представлены в виде легкоусвояемых солей натрия, калия, кальция, фосфора, магния, железа и многих других микроэлементов. Содержание большинства минеральных веществ в сметане несколько увеличивается с понижением ее жирности.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основании ГОСТ Р 52092-2003 «Сметана. Технические условия» сметану классифицируют по виду сырья, режимам термической обработки и массовой доли жира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347417" y="1130206"/>
            <a:ext cx="4449167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3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ПРОИЗВОДСТВЕННЫЙ ПЛАН</a:t>
            </a:r>
            <a:endParaRPr kumimoji="0" lang="ru-RU" sz="2300" b="0" i="1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67544" y="1772816"/>
            <a:ext cx="734481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Сметану вырабатывают по двум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технологическим схемам производства сметаны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применением созревания сливок перед сквашиванием и с использованием гомогенизации сливок.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Данный проект направлен на производство сметаны с применением созревания сливок перед сквашиванием.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24483" y="1202213"/>
            <a:ext cx="2695033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-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3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ОБОРУДОВАНИЕ</a:t>
            </a:r>
            <a:endParaRPr kumimoji="0" lang="ru-RU" sz="2300" b="0" i="1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23528" y="1556792"/>
            <a:ext cx="856895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Аппаратурно-технологическая схема производства сметаны с применением созревания сливок перед сквашиванием изображено на рисунке.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1619672" y="2420888"/>
            <a:ext cx="5472608" cy="29523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5373216"/>
            <a:ext cx="896448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1 - весы, 2 - приемная емкость, 3, 10 – насосы, 4 - емкость для нормализации сливок; 5,8 - пластинчатые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пастеризационно-охлаждающие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установки, 6 - трубчатый пастеризатор, 7 - аппарат для созревания сливок, 9 - промежуточная емкость, 11 - фасовочных аппарат, 12 -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заквасочник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124744"/>
            <a:ext cx="6846746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3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ТЕХНОЛОГИЯ ПРОИЗВОДСТВА ПРОДУКЦИИ</a:t>
            </a:r>
            <a:endParaRPr lang="ru-RU" sz="2300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1566664"/>
            <a:ext cx="889248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Продукт изготовляют в соответствии с требованиями ГОСТ Р 52092-2003.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Исходным основным сырьем при производстве всех без исключения молочных продуктов является молоко-сырье. Однако при производстве сметаны в качестве основного сырья используется побочный продукт переработки молока - сливки.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Сливки-сырье - молочный продукт, который является основным сырьем при производстве жидких пастеризованных, ферментированных (кисломолочных и сквашенных) продуктов и творога повышенной жирности, сметаны, сливочного масла, паст масляных,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спредов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плавленых сыров, сгущенных и сухих сливок.</a:t>
            </a:r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таблице представлены общие микробиологические критерии безопасности и качества сливок-сырья, подлежащие контролю в условиях производственной лаборатории и рекомендуемая периодичность контроля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2420888"/>
          <a:ext cx="8640960" cy="4032450"/>
        </p:xfrm>
        <a:graphic>
          <a:graphicData uri="http://schemas.openxmlformats.org/drawingml/2006/table">
            <a:tbl>
              <a:tblPr/>
              <a:tblGrid>
                <a:gridCol w="2529722"/>
                <a:gridCol w="1790306"/>
                <a:gridCol w="2160466"/>
                <a:gridCol w="2160466"/>
              </a:tblGrid>
              <a:tr h="448050">
                <a:tc row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Наименование показателя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Нормируемые значения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Рекомендуемая периодичность контроля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61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Нормальный контроль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Усиленный контроль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61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КМАФАнМ, КОЕ/ см</a:t>
                      </a:r>
                      <a:r>
                        <a:rPr lang="ru-RU" sz="1800" baseline="30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, не более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5х105-4х106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не реже одного раза в 10 дней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 каждой партии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61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Класс по редуктазной пробе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I, II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не реже одного раза в 10 дней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 каждой партии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61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Ингибирующие вещества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Отсутствуют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ие реже 3 раз в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 каждой партии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3528" y="1340768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таблице представлены общие микробиологические критерии безопасности и качества сливок-сырья, подлежащие контролю в условиях производственной лаборатории и рекомендуемая периодичность контроля.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95536" y="1268760"/>
            <a:ext cx="842493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возникновении подозрений на несоответствие качества 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безопасности используемых сырья и компонентов установленным требованиям или на нарушение режимов их хранения, проводят обязательный контроль показателей, заложенных в нормативные и технические документы, используя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стандартные методы.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несоответствии контролируемых показателей нормам, установленным в нормативных и технических документах, сырье и используемые компоненты подлежат возврату.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Таким образом, в условиях производственных лабораторий должен проводиться плановый контроль всех видов основного и вспомогательного сырья, по показателям, заложенным в соответствующие нормативные и/или технические документы и согласованным в установленном порядке. Проводимый контроль должен обеспечить выпуск из данного сырья гарантированно безопасной и качественной продукции, а при необходимости дать возможность прогнозировать и предотвратить пороки, связанные с микробиологической обсемененностью сырья.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331640" y="1340768"/>
            <a:ext cx="6425157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Технологическая карта производства сметаны</a:t>
            </a:r>
            <a:endParaRPr kumimoji="0" lang="ru-RU" sz="2300" b="0" i="1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23528" y="1844824"/>
            <a:ext cx="741682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Приемка и качественная оценка сырья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Нормализация смеси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Пастеризация смеси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90-96°С, 15-20с.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Охлаждение и созревание сливок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2-6° С не м/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2ч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Подогрев сливок до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20-26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6. Заквашивание сливок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 20-26 °С (5% закваски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мезоф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м/к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str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7.Сквашивание 12-16ч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8. Охлаждение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 16-18 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9. Фасовка, упаковка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10. Охлаждение и созревание сметаны 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 8 °С (в крупной 12-48 ч в мелкой 6-12 ч.)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264</TotalTime>
  <Words>1445</Words>
  <Application>Microsoft Office PowerPoint</Application>
  <PresentationFormat>Экран (4:3)</PresentationFormat>
  <Paragraphs>275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RePack by SPecialiST</cp:lastModifiedBy>
  <cp:revision>29</cp:revision>
  <dcterms:created xsi:type="dcterms:W3CDTF">2017-02-07T08:29:08Z</dcterms:created>
  <dcterms:modified xsi:type="dcterms:W3CDTF">2017-04-19T07:25:37Z</dcterms:modified>
</cp:coreProperties>
</file>