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75" r:id="rId6"/>
    <p:sldId id="263" r:id="rId7"/>
    <p:sldId id="264" r:id="rId8"/>
    <p:sldId id="266" r:id="rId9"/>
    <p:sldId id="267" r:id="rId10"/>
    <p:sldId id="268" r:id="rId11"/>
    <p:sldId id="25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75" autoAdjust="0"/>
    <p:restoredTop sz="95213"/>
  </p:normalViewPr>
  <p:slideViewPr>
    <p:cSldViewPr snapToGrid="0" snapToObjects="1">
      <p:cViewPr varScale="1">
        <p:scale>
          <a:sx n="77" d="100"/>
          <a:sy n="77" d="100"/>
        </p:scale>
        <p:origin x="-108" y="-6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CB8A-C9C0-2547-B1C4-4EA915B12436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117A-DA10-7547-87E8-5C0A2D10D0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009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CB8A-C9C0-2547-B1C4-4EA915B12436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117A-DA10-7547-87E8-5C0A2D10D0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65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CB8A-C9C0-2547-B1C4-4EA915B12436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117A-DA10-7547-87E8-5C0A2D10D0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325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CB8A-C9C0-2547-B1C4-4EA915B12436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117A-DA10-7547-87E8-5C0A2D10D0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801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CB8A-C9C0-2547-B1C4-4EA915B12436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117A-DA10-7547-87E8-5C0A2D10D0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506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CB8A-C9C0-2547-B1C4-4EA915B12436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117A-DA10-7547-87E8-5C0A2D10D0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874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CB8A-C9C0-2547-B1C4-4EA915B12436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117A-DA10-7547-87E8-5C0A2D10D0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473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CB8A-C9C0-2547-B1C4-4EA915B12436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117A-DA10-7547-87E8-5C0A2D10D0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46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CB8A-C9C0-2547-B1C4-4EA915B12436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117A-DA10-7547-87E8-5C0A2D10D0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515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CB8A-C9C0-2547-B1C4-4EA915B12436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117A-DA10-7547-87E8-5C0A2D10D0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74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CB8A-C9C0-2547-B1C4-4EA915B12436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C117A-DA10-7547-87E8-5C0A2D10D0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903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ACB8A-C9C0-2547-B1C4-4EA915B12436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C117A-DA10-7547-87E8-5C0A2D10D0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601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7331" y="826763"/>
            <a:ext cx="10243750" cy="1765569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Производство чайного ассорти </a:t>
            </a:r>
            <a:br>
              <a:rPr lang="ru-RU" sz="4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«Казачья сила»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4270" y="2772476"/>
            <a:ext cx="11084011" cy="3010486"/>
          </a:xfrm>
        </p:spPr>
        <p:txBody>
          <a:bodyPr>
            <a:noAutofit/>
          </a:bodyPr>
          <a:lstStyle/>
          <a:p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Яковлев Владислав</a:t>
            </a:r>
          </a:p>
          <a:p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Боровских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Олег</a:t>
            </a:r>
          </a:p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Хорохордина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Татьяна Сергеевна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ОГБПОУ «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Кривошеинский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агропромышленный техникум»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18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7500"/>
            <a:ext cx="10515600" cy="1325563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проекта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9357318"/>
              </p:ext>
            </p:extLst>
          </p:nvPr>
        </p:nvGraphicFramePr>
        <p:xfrm>
          <a:off x="546848" y="1667436"/>
          <a:ext cx="9538446" cy="473336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768712">
                  <a:extLst>
                    <a:ext uri="{9D8B030D-6E8A-4147-A177-3AD203B41FA5}">
                      <a16:colId xmlns="" xmlns:a16="http://schemas.microsoft.com/office/drawing/2014/main" val="3665303155"/>
                    </a:ext>
                  </a:extLst>
                </a:gridCol>
                <a:gridCol w="4769734">
                  <a:extLst>
                    <a:ext uri="{9D8B030D-6E8A-4147-A177-3AD203B41FA5}">
                      <a16:colId xmlns="" xmlns:a16="http://schemas.microsoft.com/office/drawing/2014/main" val="4148353132"/>
                    </a:ext>
                  </a:extLst>
                </a:gridCol>
              </a:tblGrid>
              <a:tr h="3826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КОЛИЧЕСТВЕННЫЕ РЕЗУЛЬТАТЫ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effectLst/>
                        </a:rPr>
                        <a:t>КАЧЕСТВЕННЫЕ РЕЗУЛЬТАТЫ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121548445"/>
                  </a:ext>
                </a:extLst>
              </a:tr>
              <a:tr h="11833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Реализация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чаев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получением прибыли в размере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23 950 руб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Заявка на рынке, как производителя экологически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чистой продукции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573639291"/>
                  </a:ext>
                </a:extLst>
              </a:tr>
              <a:tr h="7830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Увеличение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производства и продажи до 200 кг.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Снижение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себестоимости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517919058"/>
                  </a:ext>
                </a:extLst>
              </a:tr>
              <a:tr h="23843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Заключение договоров на следующий год, партию поставки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Наработка базы клиентов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Подробное изучение спроса , с дальнейшей возможностью улучшить производство и расширить ассортимент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623664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986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4919" y="2236573"/>
            <a:ext cx="62038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Спасибо за внимание!!!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17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7500"/>
            <a:ext cx="10515600" cy="1325563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 продукт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976" y="1825625"/>
            <a:ext cx="1171163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Продуктом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данного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бизнес - проекта является Эко Продукт – чайное ассорти «Казачья сила» (для приготовления использованы трава душицы, зверобоя, кипрея листового, сушеных ягод, ферментированного иван-чая).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Чай обладающий лечебными, профилактическими, противомикробными, противовоспалительными, жаропонижающими,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антиоксидантными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сосудоукрепляющими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свойствами. Обладает приятным вкусом и запахом.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28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7500"/>
            <a:ext cx="10515600" cy="1325563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 аудитория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1065711"/>
              </p:ext>
            </p:extLst>
          </p:nvPr>
        </p:nvGraphicFramePr>
        <p:xfrm>
          <a:off x="112542" y="1533378"/>
          <a:ext cx="11837410" cy="508138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74846">
                  <a:extLst>
                    <a:ext uri="{9D8B030D-6E8A-4147-A177-3AD203B41FA5}">
                      <a16:colId xmlns="" xmlns:a16="http://schemas.microsoft.com/office/drawing/2014/main" val="3072128397"/>
                    </a:ext>
                  </a:extLst>
                </a:gridCol>
                <a:gridCol w="3859306">
                  <a:extLst>
                    <a:ext uri="{9D8B030D-6E8A-4147-A177-3AD203B41FA5}">
                      <a16:colId xmlns="" xmlns:a16="http://schemas.microsoft.com/office/drawing/2014/main" val="788308821"/>
                    </a:ext>
                  </a:extLst>
                </a:gridCol>
                <a:gridCol w="2951629">
                  <a:extLst>
                    <a:ext uri="{9D8B030D-6E8A-4147-A177-3AD203B41FA5}">
                      <a16:colId xmlns="" xmlns:a16="http://schemas.microsoft.com/office/drawing/2014/main" val="761277443"/>
                    </a:ext>
                  </a:extLst>
                </a:gridCol>
                <a:gridCol w="2951629">
                  <a:extLst>
                    <a:ext uri="{9D8B030D-6E8A-4147-A177-3AD203B41FA5}">
                      <a16:colId xmlns="" xmlns:a16="http://schemas.microsoft.com/office/drawing/2014/main" val="696314042"/>
                    </a:ext>
                  </a:extLst>
                </a:gridCol>
              </a:tblGrid>
              <a:tr h="2413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Целевая аудитория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Описание (пол, возраст, доход и др.)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Потребности</a:t>
                      </a:r>
                      <a:endParaRPr lang="ru-RU" sz="200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Каналы сбыта</a:t>
                      </a:r>
                      <a:endParaRPr lang="ru-RU" sz="200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623411190"/>
                  </a:ext>
                </a:extLst>
              </a:tr>
              <a:tr h="8851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Люди </a:t>
                      </a:r>
                      <a:r>
                        <a:rPr lang="ru-RU" sz="180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ведущие</a:t>
                      </a:r>
                      <a:r>
                        <a:rPr lang="ru-RU" sz="1800" baseline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ЗОЖ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Люди в возрасте от 18 лет; доход от 12000 т.р.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удовлетворяющие потребность в профилактике по укреплению иммунитета</a:t>
                      </a: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 Клиентская база, наработанная в «тестовом режиме»;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 Дегустация в рознице; * Реклама и объявления в газетах и радио, социальных сетях, лэндинг;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 Сбыт под реализацию в розничных магазинах;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 Заключение договоров с лечебными учреждениями;  *Объявления в спортивных, тренажерных залах;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 Прямые продажи на ярмарках в городах.</a:t>
                      </a:r>
                    </a:p>
                    <a:p>
                      <a:endParaRPr lang="ru-RU" sz="18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430171889"/>
                  </a:ext>
                </a:extLst>
              </a:tr>
              <a:tr h="1556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Люди пенсионного возраста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Люди в возрасте от 50 лет; доход от 10000 т.р.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удовлетворяющие потребности в лечении и профилактике заболеваний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40728915"/>
                  </a:ext>
                </a:extLst>
              </a:tr>
              <a:tr h="19875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Люди с хроническими заболеваниями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Люди в возрасте от 30 лет; доход от 15000 т.р.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удовлетворяющие потребность в лечении и профилактике заболеваний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284120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09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682" y="27500"/>
            <a:ext cx="11273118" cy="725535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Производство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47918" y="1045696"/>
            <a:ext cx="11865891" cy="55942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Производство чайного ассорти включает  в себя ряд мероприятий: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Иван чай ферментированный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Сбор листа Кипрея в течение 40-50 дней (июнь-август);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Завяливание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листа- 15-24 часа;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Скручивание (перетирание между ладонями) или перекручивание ( с использованием мех. машины);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Ферментация в специальной посуде 6-12 часов;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Нарезание;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Сушка (при температуре 50-90 градусов)  в течение 20 – 120 мин.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Иван чай листовой, другие лекарственные травы, ягоды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Сбор лекарственных трав и листа Кипрея, ягод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Сушка лекарственных трав, ягод</a:t>
            </a:r>
          </a:p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ЭТАПЫ: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Производственный процесс</a:t>
            </a:r>
          </a:p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Смешивание композиций</a:t>
            </a:r>
          </a:p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Реализация товара</a:t>
            </a:r>
          </a:p>
          <a:p>
            <a:pPr marL="0" indent="0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96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682" y="27500"/>
            <a:ext cx="11273118" cy="725535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Производство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0682" y="322729"/>
            <a:ext cx="10515600" cy="30569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b="1" i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РЕСУРСЫ ПРОЕКТА: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516833"/>
              </p:ext>
            </p:extLst>
          </p:nvPr>
        </p:nvGraphicFramePr>
        <p:xfrm>
          <a:off x="80682" y="1487820"/>
          <a:ext cx="11890923" cy="5217953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5936723">
                  <a:extLst>
                    <a:ext uri="{9D8B030D-6E8A-4147-A177-3AD203B41FA5}">
                      <a16:colId xmlns="" xmlns:a16="http://schemas.microsoft.com/office/drawing/2014/main" val="3419356405"/>
                    </a:ext>
                  </a:extLst>
                </a:gridCol>
                <a:gridCol w="5954200">
                  <a:extLst>
                    <a:ext uri="{9D8B030D-6E8A-4147-A177-3AD203B41FA5}">
                      <a16:colId xmlns="" xmlns:a16="http://schemas.microsoft.com/office/drawing/2014/main" val="4209900872"/>
                    </a:ext>
                  </a:extLst>
                </a:gridCol>
              </a:tblGrid>
              <a:tr h="2187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ИМЕЮТСЯ</a:t>
                      </a:r>
                      <a:endParaRPr lang="ru-RU" sz="1400" i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4" marR="56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НЕОБХОДИМО ПРИОБРЕСТИ</a:t>
                      </a:r>
                      <a:endParaRPr lang="ru-RU" sz="1400" i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4" marR="56474" marT="0" marB="0"/>
                </a:tc>
                <a:extLst>
                  <a:ext uri="{0D108BD9-81ED-4DB2-BD59-A6C34878D82A}">
                    <a16:rowId xmlns="" xmlns:a16="http://schemas.microsoft.com/office/drawing/2014/main" val="2851591763"/>
                  </a:ext>
                </a:extLst>
              </a:tr>
              <a:tr h="31620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 smtClean="0">
                          <a:effectLst/>
                        </a:rPr>
                        <a:t>ОБОРУДОВАНИЕ, ИНСТРУМЕНТЫ, РАСХОДНЫЕ МАТЕРИАЛЫ</a:t>
                      </a:r>
                      <a:endParaRPr lang="ru-RU" sz="14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4" marR="5647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36490587"/>
                  </a:ext>
                </a:extLst>
              </a:tr>
              <a:tr h="2187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Жарочные</a:t>
                      </a:r>
                      <a:r>
                        <a:rPr lang="ru-RU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шкафа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4" marR="56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перспективу</a:t>
                      </a:r>
                      <a:r>
                        <a:rPr lang="ru-RU" sz="14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приобретение оборудования для ферментации Иван - чая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4" marR="56474" marT="0" marB="0"/>
                </a:tc>
                <a:extLst>
                  <a:ext uri="{0D108BD9-81ED-4DB2-BD59-A6C34878D82A}">
                    <a16:rowId xmlns="" xmlns:a16="http://schemas.microsoft.com/office/drawing/2014/main" val="265123052"/>
                  </a:ext>
                </a:extLst>
              </a:tr>
              <a:tr h="2187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Весы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4" marR="56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4" marR="56474" marT="0" marB="0"/>
                </a:tc>
                <a:extLst>
                  <a:ext uri="{0D108BD9-81ED-4DB2-BD59-A6C34878D82A}">
                    <a16:rowId xmlns="" xmlns:a16="http://schemas.microsoft.com/office/drawing/2014/main" val="1615111678"/>
                  </a:ext>
                </a:extLst>
              </a:tr>
              <a:tr h="2187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Посуда</a:t>
                      </a:r>
                      <a:r>
                        <a:rPr lang="ru-RU" sz="14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ножи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4" marR="56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4" marR="56474" marT="0" marB="0"/>
                </a:tc>
                <a:extLst>
                  <a:ext uri="{0D108BD9-81ED-4DB2-BD59-A6C34878D82A}">
                    <a16:rowId xmlns="" xmlns:a16="http://schemas.microsoft.com/office/drawing/2014/main" val="541198034"/>
                  </a:ext>
                </a:extLst>
              </a:tr>
              <a:tr h="21877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 smtClean="0">
                          <a:effectLst/>
                        </a:rPr>
                        <a:t>СЫРЬЕ</a:t>
                      </a:r>
                      <a:endParaRPr lang="ru-RU" sz="14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4" marR="5647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93640735"/>
                  </a:ext>
                </a:extLst>
              </a:tr>
              <a:tr h="2187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Иван – чай </a:t>
                      </a:r>
                      <a:r>
                        <a:rPr lang="ru-RU" sz="1400" dirty="0" err="1" smtClean="0">
                          <a:effectLst/>
                        </a:rPr>
                        <a:t>ферментированнй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4" marR="56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4" marR="56474" marT="0" marB="0"/>
                </a:tc>
                <a:extLst>
                  <a:ext uri="{0D108BD9-81ED-4DB2-BD59-A6C34878D82A}">
                    <a16:rowId xmlns="" xmlns:a16="http://schemas.microsoft.com/office/drawing/2014/main" val="960260355"/>
                  </a:ext>
                </a:extLst>
              </a:tr>
              <a:tr h="2187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Лекарственные растения (душица, зверобой и др.)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4" marR="56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4" marR="56474" marT="0" marB="0"/>
                </a:tc>
                <a:extLst>
                  <a:ext uri="{0D108BD9-81ED-4DB2-BD59-A6C34878D82A}">
                    <a16:rowId xmlns="" xmlns:a16="http://schemas.microsoft.com/office/drawing/2014/main" val="3130239873"/>
                  </a:ext>
                </a:extLst>
              </a:tr>
              <a:tr h="2187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Ягоды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4" marR="56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4" marR="56474" marT="0" marB="0"/>
                </a:tc>
                <a:extLst>
                  <a:ext uri="{0D108BD9-81ED-4DB2-BD59-A6C34878D82A}">
                    <a16:rowId xmlns="" xmlns:a16="http://schemas.microsoft.com/office/drawing/2014/main" val="2424322281"/>
                  </a:ext>
                </a:extLst>
              </a:tr>
              <a:tr h="21877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 smtClean="0">
                          <a:effectLst/>
                        </a:rPr>
                        <a:t>ТРУДОВЫЕ РЕСУРСЫ</a:t>
                      </a:r>
                      <a:endParaRPr lang="ru-RU" sz="14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4" marR="5647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78964854"/>
                  </a:ext>
                </a:extLst>
              </a:tr>
              <a:tr h="87297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Труд добровольцев (студенты специальности «Технология переработки продукции с/</a:t>
                      </a:r>
                      <a:r>
                        <a:rPr lang="ru-RU" sz="1400" dirty="0" err="1">
                          <a:effectLst/>
                        </a:rPr>
                        <a:t>х</a:t>
                      </a:r>
                      <a:r>
                        <a:rPr lang="ru-RU" sz="1400" dirty="0">
                          <a:effectLst/>
                        </a:rPr>
                        <a:t>» - в зачет производственной практики) </a:t>
                      </a:r>
                      <a:r>
                        <a:rPr lang="ru-RU" sz="1400" dirty="0" smtClean="0">
                          <a:effectLst/>
                        </a:rPr>
                        <a:t>–сборка, подготовка сырья, сушка, смешивание композиций, упаковка)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4" marR="56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4" marR="56474" marT="0" marB="0"/>
                </a:tc>
                <a:extLst>
                  <a:ext uri="{0D108BD9-81ED-4DB2-BD59-A6C34878D82A}">
                    <a16:rowId xmlns="" xmlns:a16="http://schemas.microsoft.com/office/drawing/2014/main" val="3169158712"/>
                  </a:ext>
                </a:extLst>
              </a:tr>
              <a:tr h="6983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Труд добровольцев (студенты специальности «Коммерция» - реализация продукции на Ярмарках выходного дня)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4" marR="56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4" marR="56474" marT="0" marB="0"/>
                </a:tc>
                <a:extLst>
                  <a:ext uri="{0D108BD9-81ED-4DB2-BD59-A6C34878D82A}">
                    <a16:rowId xmlns="" xmlns:a16="http://schemas.microsoft.com/office/drawing/2014/main" val="1269581600"/>
                  </a:ext>
                </a:extLst>
              </a:tr>
              <a:tr h="21877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 smtClean="0">
                          <a:effectLst/>
                        </a:rPr>
                        <a:t>ДОГОВОРЕННОСТИ И ПАРТНЕРСТВО</a:t>
                      </a:r>
                      <a:endParaRPr lang="ru-RU" sz="14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4" marR="5647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21260892"/>
                  </a:ext>
                </a:extLst>
              </a:tr>
              <a:tr h="5237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Договоренность на поставку </a:t>
                      </a:r>
                      <a:r>
                        <a:rPr lang="ru-RU" sz="1400" dirty="0" smtClean="0">
                          <a:effectLst/>
                        </a:rPr>
                        <a:t>чая в аптеку г. Томска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4" marR="5647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Расширить  круг потребителей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4" marR="56474" marT="0" marB="0"/>
                </a:tc>
                <a:extLst>
                  <a:ext uri="{0D108BD9-81ED-4DB2-BD59-A6C34878D82A}">
                    <a16:rowId xmlns="" xmlns:a16="http://schemas.microsoft.com/office/drawing/2014/main" val="1518221485"/>
                  </a:ext>
                </a:extLst>
              </a:tr>
              <a:tr h="5237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Договоренность на поставку чая в столовую администрации г. Томска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4" marR="564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74" marR="56474" marT="0" marB="0"/>
                </a:tc>
                <a:extLst>
                  <a:ext uri="{0D108BD9-81ED-4DB2-BD59-A6C34878D82A}">
                    <a16:rowId xmlns="" xmlns:a16="http://schemas.microsoft.com/office/drawing/2014/main" val="1846564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4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2729" y="-555812"/>
            <a:ext cx="11031071" cy="1908875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конкурентов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4357937"/>
              </p:ext>
            </p:extLst>
          </p:nvPr>
        </p:nvGraphicFramePr>
        <p:xfrm>
          <a:off x="242048" y="1856935"/>
          <a:ext cx="11672046" cy="335168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416746">
                  <a:extLst>
                    <a:ext uri="{9D8B030D-6E8A-4147-A177-3AD203B41FA5}">
                      <a16:colId xmlns="" xmlns:a16="http://schemas.microsoft.com/office/drawing/2014/main" val="160149380"/>
                    </a:ext>
                  </a:extLst>
                </a:gridCol>
                <a:gridCol w="4811151">
                  <a:extLst>
                    <a:ext uri="{9D8B030D-6E8A-4147-A177-3AD203B41FA5}">
                      <a16:colId xmlns="" xmlns:a16="http://schemas.microsoft.com/office/drawing/2014/main" val="732483557"/>
                    </a:ext>
                  </a:extLst>
                </a:gridCol>
                <a:gridCol w="4444149">
                  <a:extLst>
                    <a:ext uri="{9D8B030D-6E8A-4147-A177-3AD203B41FA5}">
                      <a16:colId xmlns="" xmlns:a16="http://schemas.microsoft.com/office/drawing/2014/main" val="3147004959"/>
                    </a:ext>
                  </a:extLst>
                </a:gridCol>
              </a:tblGrid>
              <a:tr h="1960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КОНКУРЕНТЫ</a:t>
                      </a:r>
                      <a:endParaRPr lang="ru-RU" sz="2400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55989" marR="559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ПРЕИМУЩЕСТВА И НЕДОСТАТКИ КОНКУРЕНТОВ</a:t>
                      </a:r>
                      <a:endParaRPr lang="ru-RU" sz="2400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55989" marR="559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НАШИ ПРЕИМУЩЕСТВА И НЕДОСТАТКИ</a:t>
                      </a:r>
                      <a:endParaRPr lang="ru-RU" sz="2400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55989" marR="55989" marT="0" marB="0"/>
                </a:tc>
                <a:extLst>
                  <a:ext uri="{0D108BD9-81ED-4DB2-BD59-A6C34878D82A}">
                    <a16:rowId xmlns="" xmlns:a16="http://schemas.microsoft.com/office/drawing/2014/main" val="202597832"/>
                  </a:ext>
                </a:extLst>
              </a:tr>
              <a:tr h="1284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Магазин чаев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ru-RU" sz="24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Экопродукт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Доступность сырья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Знаем производителя в лицо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Себестоимость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Объем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50632667"/>
                  </a:ext>
                </a:extLst>
              </a:tr>
              <a:tr h="1284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Ярмарка выходного дня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Знаем производителя в лицо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Себестоимость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82495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334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7500"/>
            <a:ext cx="10515600" cy="1325563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проекта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4658702"/>
              </p:ext>
            </p:extLst>
          </p:nvPr>
        </p:nvGraphicFramePr>
        <p:xfrm>
          <a:off x="211015" y="1139483"/>
          <a:ext cx="11774659" cy="568334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6548229">
                  <a:extLst>
                    <a:ext uri="{9D8B030D-6E8A-4147-A177-3AD203B41FA5}">
                      <a16:colId xmlns="" xmlns:a16="http://schemas.microsoft.com/office/drawing/2014/main" val="2221080580"/>
                    </a:ext>
                  </a:extLst>
                </a:gridCol>
                <a:gridCol w="5226430">
                  <a:extLst>
                    <a:ext uri="{9D8B030D-6E8A-4147-A177-3AD203B41FA5}">
                      <a16:colId xmlns="" xmlns:a16="http://schemas.microsoft.com/office/drawing/2014/main" val="1532117440"/>
                    </a:ext>
                  </a:extLst>
                </a:gridCol>
              </a:tblGrid>
              <a:tr h="3458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 smtClean="0">
                          <a:solidFill>
                            <a:schemeClr val="tx1"/>
                          </a:solidFill>
                          <a:effectLst/>
                        </a:rPr>
                        <a:t>СТАТЬИ РАСХОДОВ, год (месяц)</a:t>
                      </a:r>
                      <a:endParaRPr lang="ru-RU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 smtClean="0">
                          <a:solidFill>
                            <a:schemeClr val="tx1"/>
                          </a:solidFill>
                          <a:effectLst/>
                        </a:rPr>
                        <a:t>СУММА, РУБ.</a:t>
                      </a:r>
                      <a:endParaRPr lang="ru-RU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688799205"/>
                  </a:ext>
                </a:extLst>
              </a:tr>
              <a:tr h="330837">
                <a:tc>
                  <a:txBody>
                    <a:bodyPr/>
                    <a:lstStyle/>
                    <a:p>
                      <a:pPr indent="18034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Выручка от реализации товара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588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000  (49 000 рублей)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632673908"/>
                  </a:ext>
                </a:extLst>
              </a:tr>
              <a:tr h="308027">
                <a:tc>
                  <a:txBody>
                    <a:bodyPr/>
                    <a:lstStyle/>
                    <a:p>
                      <a:pPr indent="18034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Инвестиции, вложения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420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000 (однократно)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3183754311"/>
                  </a:ext>
                </a:extLst>
              </a:tr>
              <a:tr h="309489">
                <a:tc>
                  <a:txBody>
                    <a:bodyPr/>
                    <a:lstStyle/>
                    <a:p>
                      <a:pPr indent="18034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Материальные затраты(себестоимость)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81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 (6767 рублей)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640253741"/>
                  </a:ext>
                </a:extLst>
              </a:tr>
              <a:tr h="323557">
                <a:tc>
                  <a:txBody>
                    <a:bodyPr/>
                    <a:lstStyle/>
                    <a:p>
                      <a:pPr indent="18034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Текущие расходы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117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000 (9 750 рублей)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3092002195"/>
                  </a:ext>
                </a:extLst>
              </a:tr>
              <a:tr h="422030">
                <a:tc>
                  <a:txBody>
                    <a:bodyPr/>
                    <a:lstStyle/>
                    <a:p>
                      <a:pPr indent="304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Оплата труда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000 (5000 рублей)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484000641"/>
                  </a:ext>
                </a:extLst>
              </a:tr>
              <a:tr h="337625">
                <a:tc>
                  <a:txBody>
                    <a:bodyPr/>
                    <a:lstStyle/>
                    <a:p>
                      <a:pPr indent="304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Аренда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000 (835 рублей)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32458032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indent="304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Коммунальные платежи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000 (1250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рублей)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164166043"/>
                  </a:ext>
                </a:extLst>
              </a:tr>
              <a:tr h="450167">
                <a:tc>
                  <a:txBody>
                    <a:bodyPr/>
                    <a:lstStyle/>
                    <a:p>
                      <a:pPr indent="304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ТМЦ(товарно-материальные ценности)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2000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3128371380"/>
                  </a:ext>
                </a:extLst>
              </a:tr>
              <a:tr h="436098">
                <a:tc>
                  <a:txBody>
                    <a:bodyPr/>
                    <a:lstStyle/>
                    <a:p>
                      <a:pPr indent="304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Реклама, маркетинг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000 ( 1700 рублей)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2304067126"/>
                  </a:ext>
                </a:extLst>
              </a:tr>
              <a:tr h="407963">
                <a:tc>
                  <a:txBody>
                    <a:bodyPr/>
                    <a:lstStyle/>
                    <a:p>
                      <a:pPr indent="304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Прочие затраты (ГСМ)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000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07963">
                <a:tc>
                  <a:txBody>
                    <a:bodyPr/>
                    <a:lstStyle/>
                    <a:p>
                      <a:pPr indent="18034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Прибыль до налогообложения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93896">
                <a:tc>
                  <a:txBody>
                    <a:bodyPr/>
                    <a:lstStyle/>
                    <a:p>
                      <a:pPr indent="304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Налоги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47 000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78301">
                <a:tc>
                  <a:txBody>
                    <a:bodyPr/>
                    <a:lstStyle/>
                    <a:p>
                      <a:pPr indent="304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Амортизация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42 000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37625">
                <a:tc>
                  <a:txBody>
                    <a:bodyPr/>
                    <a:lstStyle/>
                    <a:p>
                      <a:pPr indent="304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Чистая Прибыль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287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 ( 23 950 рублей)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66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118" y="27501"/>
            <a:ext cx="11129682" cy="761394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реализации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349672"/>
              </p:ext>
            </p:extLst>
          </p:nvPr>
        </p:nvGraphicFramePr>
        <p:xfrm>
          <a:off x="306942" y="1533378"/>
          <a:ext cx="11132024" cy="514205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652282">
                  <a:extLst>
                    <a:ext uri="{9D8B030D-6E8A-4147-A177-3AD203B41FA5}">
                      <a16:colId xmlns="" xmlns:a16="http://schemas.microsoft.com/office/drawing/2014/main" val="2705735277"/>
                    </a:ext>
                  </a:extLst>
                </a:gridCol>
                <a:gridCol w="2091689">
                  <a:extLst>
                    <a:ext uri="{9D8B030D-6E8A-4147-A177-3AD203B41FA5}">
                      <a16:colId xmlns="" xmlns:a16="http://schemas.microsoft.com/office/drawing/2014/main" val="2294550466"/>
                    </a:ext>
                  </a:extLst>
                </a:gridCol>
                <a:gridCol w="1209222">
                  <a:extLst>
                    <a:ext uri="{9D8B030D-6E8A-4147-A177-3AD203B41FA5}">
                      <a16:colId xmlns="" xmlns:a16="http://schemas.microsoft.com/office/drawing/2014/main" val="3859300345"/>
                    </a:ext>
                  </a:extLst>
                </a:gridCol>
                <a:gridCol w="1447364">
                  <a:extLst>
                    <a:ext uri="{9D8B030D-6E8A-4147-A177-3AD203B41FA5}">
                      <a16:colId xmlns="" xmlns:a16="http://schemas.microsoft.com/office/drawing/2014/main" val="898196936"/>
                    </a:ext>
                  </a:extLst>
                </a:gridCol>
                <a:gridCol w="1447364">
                  <a:extLst>
                    <a:ext uri="{9D8B030D-6E8A-4147-A177-3AD203B41FA5}">
                      <a16:colId xmlns="" xmlns:a16="http://schemas.microsoft.com/office/drawing/2014/main" val="2270108747"/>
                    </a:ext>
                  </a:extLst>
                </a:gridCol>
                <a:gridCol w="2290119">
                  <a:extLst>
                    <a:ext uri="{9D8B030D-6E8A-4147-A177-3AD203B41FA5}">
                      <a16:colId xmlns="" xmlns:a16="http://schemas.microsoft.com/office/drawing/2014/main" val="4247954261"/>
                    </a:ext>
                  </a:extLst>
                </a:gridCol>
                <a:gridCol w="1993984">
                  <a:extLst>
                    <a:ext uri="{9D8B030D-6E8A-4147-A177-3AD203B41FA5}">
                      <a16:colId xmlns="" xmlns:a16="http://schemas.microsoft.com/office/drawing/2014/main" val="1953502249"/>
                    </a:ext>
                  </a:extLst>
                </a:gridCol>
              </a:tblGrid>
              <a:tr h="6141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7650" marR="476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ЗАДАЧИ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7650" marR="476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ПРОЦЕНТ ЗАВЕРШЕНИЯ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7650" marR="476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 НАЧАЛА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7650" marR="476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 ОКОНЧАНИЯ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7650" marR="476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ДЛИТЕЛЬНОСТЬ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7650" marR="476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ОТВЕТСТВЕННЫЙ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7650" marR="47650" marT="0" marB="0"/>
                </a:tc>
                <a:extLst>
                  <a:ext uri="{0D108BD9-81ED-4DB2-BD59-A6C34878D82A}">
                    <a16:rowId xmlns="" xmlns:a16="http://schemas.microsoft.com/office/drawing/2014/main" val="1323199418"/>
                  </a:ext>
                </a:extLst>
              </a:tr>
              <a:tr h="6141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7650" marR="4765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Поиск покупателей и клиентов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Октябрь 2016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Ноябрь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2016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месяц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Хорохордина Т.С. </a:t>
                      </a:r>
                      <a:endParaRPr lang="ru-RU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Яковлев В.</a:t>
                      </a:r>
                      <a:endParaRPr lang="ru-RU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indent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Боровских О. </a:t>
                      </a:r>
                      <a:endParaRPr lang="ru-RU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543084641"/>
                  </a:ext>
                </a:extLst>
              </a:tr>
              <a:tr h="3070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7650" marR="4765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Обзвон тестовой клиентской базы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Октябрь 2016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Ноябрь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2016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месяц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Хорохордина Т.С. </a:t>
                      </a:r>
                      <a:endParaRPr lang="ru-RU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Яковлев В.</a:t>
                      </a:r>
                      <a:endParaRPr lang="ru-RU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indent="18034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Боровских О. </a:t>
                      </a:r>
                      <a:endParaRPr lang="ru-RU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517362318"/>
                  </a:ext>
                </a:extLst>
              </a:tr>
              <a:tr h="3070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7650" marR="47650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Реклама в СМИ, соц. сетях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Октябрь 2016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Ноябрь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2016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месяц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b="1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Хорохордина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Т.С. 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Яковлев В.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b="1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Боровских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О. 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545877668"/>
                  </a:ext>
                </a:extLst>
              </a:tr>
              <a:tr h="12282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7650" marR="476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Производство комбинированных чаев «Казачья сила»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7650" marR="476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7650" marR="476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Октябрь – ноябрь 2016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7650" marR="476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Ноябрь 2016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7650" marR="476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месяц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7650" marR="476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Хорохордина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Т.С. </a:t>
                      </a:r>
                      <a:endParaRPr lang="ru-RU" sz="16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Яковлев В.</a:t>
                      </a:r>
                      <a:endParaRPr lang="ru-RU" sz="16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Боровских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О.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7650" marR="47650" marT="0" marB="0"/>
                </a:tc>
                <a:extLst>
                  <a:ext uri="{0D108BD9-81ED-4DB2-BD59-A6C34878D82A}">
                    <a16:rowId xmlns="" xmlns:a16="http://schemas.microsoft.com/office/drawing/2014/main" val="1143414326"/>
                  </a:ext>
                </a:extLst>
              </a:tr>
              <a:tr h="6141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7650" marR="476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Реализация товара, подведение итогов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7650" marR="476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7650" marR="476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Октябрь 2016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7650" marR="476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Декабрь 2016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7650" marR="476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 месяца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7650" marR="476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Хорохордина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Т.С. </a:t>
                      </a:r>
                      <a:endParaRPr lang="ru-RU" sz="16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Яковлев В.</a:t>
                      </a:r>
                      <a:endParaRPr lang="ru-RU" sz="16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600" b="1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Боровских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О. 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7650" marR="47650" marT="0" marB="0"/>
                </a:tc>
                <a:extLst>
                  <a:ext uri="{0D108BD9-81ED-4DB2-BD59-A6C34878D82A}">
                    <a16:rowId xmlns="" xmlns:a16="http://schemas.microsoft.com/office/drawing/2014/main" val="3283058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207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7500"/>
            <a:ext cx="10515600" cy="1325563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Риски проекта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8278307"/>
              </p:ext>
            </p:extLst>
          </p:nvPr>
        </p:nvGraphicFramePr>
        <p:xfrm>
          <a:off x="492369" y="1586754"/>
          <a:ext cx="9898415" cy="474232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875401">
                  <a:extLst>
                    <a:ext uri="{9D8B030D-6E8A-4147-A177-3AD203B41FA5}">
                      <a16:colId xmlns="" xmlns:a16="http://schemas.microsoft.com/office/drawing/2014/main" val="3984628337"/>
                    </a:ext>
                  </a:extLst>
                </a:gridCol>
                <a:gridCol w="5023014">
                  <a:extLst>
                    <a:ext uri="{9D8B030D-6E8A-4147-A177-3AD203B41FA5}">
                      <a16:colId xmlns="" xmlns:a16="http://schemas.microsoft.com/office/drawing/2014/main" val="173727036"/>
                    </a:ext>
                  </a:extLst>
                </a:gridCol>
              </a:tblGrid>
              <a:tr h="5137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effectLst/>
                        </a:rPr>
                        <a:t>ВОЗМОЖНЫЕ РИСКИ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effectLst/>
                        </a:rPr>
                        <a:t>МЕРЫ ПО МИНИМИЗАЦИИ РИСКОВ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555682167"/>
                  </a:ext>
                </a:extLst>
              </a:tr>
              <a:tr h="1588682">
                <a:tc>
                  <a:txBody>
                    <a:bodyPr/>
                    <a:lstStyle/>
                    <a:p>
                      <a:pPr lvl="0"/>
                      <a:r>
                        <a:rPr lang="ru-RU" sz="2000" b="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НЕУРОЖАЙНЫЙ ГОД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0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Закупка сырья в других регионах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704272549"/>
                  </a:ext>
                </a:extLst>
              </a:tr>
              <a:tr h="15886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ОТСУТСТВИЕ СПРОСА НА ТОВАР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0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Увеличение базы потенциальных клиентов и </a:t>
                      </a:r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обзвон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дополнительные встречи и новые договоренности</a:t>
                      </a:r>
                      <a:endParaRPr lang="ru-RU" sz="20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439704349"/>
                  </a:ext>
                </a:extLst>
              </a:tr>
              <a:tr h="10512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ОТКАЗ КЛИЕНТА  ОТ ДОГОВОРЕННОСТИ</a:t>
                      </a:r>
                      <a:endParaRPr lang="ru-RU" sz="2000" b="0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Поиск новых клиентов, покупателей, рынков для сбыта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472574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22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Презентация2" id="{511C9D58-7A8F-244B-BDD6-021111D64813}" vid="{50CA4BA6-C8FC-3D45-A4A2-502B2A90EE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сделай дело</Template>
  <TotalTime>188</TotalTime>
  <Words>795</Words>
  <Application>Microsoft Office PowerPoint</Application>
  <PresentationFormat>Произвольный</PresentationFormat>
  <Paragraphs>180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Производство чайного ассорти  «Казачья сила»</vt:lpstr>
      <vt:lpstr>Ваш продукт</vt:lpstr>
      <vt:lpstr>Целевая аудитория</vt:lpstr>
      <vt:lpstr>Производство продукта</vt:lpstr>
      <vt:lpstr>Производство продукта</vt:lpstr>
      <vt:lpstr>Анализ конкурентов</vt:lpstr>
      <vt:lpstr>Бюджет проекта</vt:lpstr>
      <vt:lpstr>План реализации</vt:lpstr>
      <vt:lpstr>Риски проекта</vt:lpstr>
      <vt:lpstr>Результаты проекта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Microsoft Office</dc:creator>
  <cp:lastModifiedBy>1</cp:lastModifiedBy>
  <cp:revision>27</cp:revision>
  <dcterms:created xsi:type="dcterms:W3CDTF">2016-10-16T14:12:18Z</dcterms:created>
  <dcterms:modified xsi:type="dcterms:W3CDTF">2016-12-23T05:03:54Z</dcterms:modified>
</cp:coreProperties>
</file>