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9" r:id="rId5"/>
    <p:sldId id="27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59340"/>
            <a:ext cx="885698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2400" b="1" i="1" dirty="0">
                <a:latin typeface="Georgia" pitchFamily="18" charset="0"/>
              </a:rPr>
              <a:t>БИЗНЕС - ПРОЕКТ</a:t>
            </a:r>
          </a:p>
          <a:p>
            <a:pPr algn="ctr"/>
            <a:endParaRPr lang="ru-RU" sz="2400" b="1" i="1" dirty="0" smtClean="0">
              <a:latin typeface="Georgia" pitchFamily="18" charset="0"/>
            </a:endParaRPr>
          </a:p>
          <a:p>
            <a:pPr algn="ctr"/>
            <a:r>
              <a:rPr lang="ru-RU" sz="2400" b="1" i="1" dirty="0" smtClean="0">
                <a:latin typeface="Georgia" pitchFamily="18" charset="0"/>
              </a:rPr>
              <a:t>ПРОИЗВОДСТВО </a:t>
            </a:r>
            <a:r>
              <a:rPr lang="ru-RU" sz="2400" b="1" i="1" dirty="0">
                <a:latin typeface="Georgia" pitchFamily="18" charset="0"/>
              </a:rPr>
              <a:t>КОРМОСМЕСЕЙ ДЛЯ С/Х ЖИВОТНЫХ</a:t>
            </a:r>
          </a:p>
          <a:p>
            <a:endParaRPr lang="ru-RU" dirty="0" smtClean="0"/>
          </a:p>
          <a:p>
            <a:pPr algn="just"/>
            <a:r>
              <a:rPr lang="ru-RU" sz="1400" b="1" i="1" dirty="0" smtClean="0">
                <a:latin typeface="Georgia" pitchFamily="18" charset="0"/>
              </a:rPr>
              <a:t>АВТОР: ПАКУЛОВА ЕКАТЕРИНА, </a:t>
            </a:r>
            <a:r>
              <a:rPr lang="ru-RU" sz="1400" i="1" dirty="0" smtClean="0">
                <a:latin typeface="Georgia" pitchFamily="18" charset="0"/>
              </a:rPr>
              <a:t>СТУДЕНТКА ГР. 3541,СП. 35.02.40 «ТЕХНОЛОГИЯ ПЕРЕРАБОТКИ СЕЛЬСКОХОЗЯЙСТВЕННОЙ ПРОДУКЦИИ»</a:t>
            </a:r>
          </a:p>
          <a:p>
            <a:endParaRPr lang="ru-RU" sz="1400" b="1" i="1" dirty="0" smtClean="0">
              <a:latin typeface="Georgia" pitchFamily="18" charset="0"/>
            </a:endParaRPr>
          </a:p>
          <a:p>
            <a:pPr algn="just"/>
            <a:r>
              <a:rPr lang="ru-RU" sz="1400" b="1" i="1" dirty="0" smtClean="0">
                <a:latin typeface="Georgia" pitchFamily="18" charset="0"/>
              </a:rPr>
              <a:t>КУРАТОР: ОСИНЕНКО ОЛЕСЯСЕРГЕЕВНА, </a:t>
            </a:r>
            <a:r>
              <a:rPr lang="ru-RU" sz="1400" i="1" dirty="0" smtClean="0">
                <a:latin typeface="Georgia" pitchFamily="18" charset="0"/>
              </a:rPr>
              <a:t>ПРЕПОДАВАТЕЛЬ СПЕЦДИСЦИПЛИН</a:t>
            </a:r>
          </a:p>
          <a:p>
            <a:pPr algn="ctr"/>
            <a:endParaRPr lang="ru-RU" sz="1700" b="1" i="1" dirty="0" smtClean="0">
              <a:latin typeface="Georgia" pitchFamily="18" charset="0"/>
            </a:endParaRPr>
          </a:p>
          <a:p>
            <a:pPr algn="ctr"/>
            <a:r>
              <a:rPr lang="ru-RU" sz="1700" b="1" i="1" dirty="0" smtClean="0">
                <a:latin typeface="Georgia" pitchFamily="18" charset="0"/>
              </a:rPr>
              <a:t>ОГБПОУ «КРИВОШЕИНСКИЙ АГРОПРОМЫШЛЕННЫЙ ТЕХНИКУМ»</a:t>
            </a:r>
            <a:endParaRPr lang="ru-RU" sz="1700" b="1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458200" cy="504056"/>
          </a:xfrm>
        </p:spPr>
        <p:txBody>
          <a:bodyPr/>
          <a:lstStyle/>
          <a:p>
            <a:pPr lvl="0"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ОРГАНИЗАЦИОННЫЙ ПЛАН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9036496" cy="52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048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ФИНАНСОВЫЙ ПЛАН</a:t>
            </a:r>
          </a:p>
          <a:p>
            <a:pPr marL="0" lvl="0" indent="0" algn="ctr">
              <a:buNone/>
            </a:pP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68296"/>
              </p:ext>
            </p:extLst>
          </p:nvPr>
        </p:nvGraphicFramePr>
        <p:xfrm>
          <a:off x="251520" y="1556792"/>
          <a:ext cx="8640960" cy="5147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9458"/>
                <a:gridCol w="1781502"/>
              </a:tblGrid>
              <a:tr h="7637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Показатели / Период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Выручка от реализации товара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2 340 000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5248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Инвестиции, вложения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(получение сертификата качества)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234 000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Материальные затраты (себестоимость)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603 720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Валовая прибыль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1 502 280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Текущие расходы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885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Оплата труда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280 800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Аренда помещения, склада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120 000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Коммунальные платежи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24 000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5248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ТМЦ приобретение инвентаря (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лопаты,веники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 скребки, совки, перчатки, маски)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5000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Реклама, маркетинг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43 200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Прочие затраты (затраты на доставку)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10000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Прибыль до налогообложения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1 029 280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Налоги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27 990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Амортизация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46800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  <a:tr h="253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Чистая Прибыль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944 490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828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РИСКОВ РЕАЛИЗАЦИИ ПРОЕКТА И МЕХАНИЗМЫ ИХ СНИЖЕНИЯ</a:t>
            </a:r>
            <a:endParaRPr lang="ru-RU" sz="1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999390"/>
              </p:ext>
            </p:extLst>
          </p:nvPr>
        </p:nvGraphicFramePr>
        <p:xfrm>
          <a:off x="395537" y="1976914"/>
          <a:ext cx="8352928" cy="4476421"/>
        </p:xfrm>
        <a:graphic>
          <a:graphicData uri="http://schemas.openxmlformats.org/drawingml/2006/table">
            <a:tbl>
              <a:tblPr firstRow="1" firstCol="1" bandRow="1"/>
              <a:tblGrid>
                <a:gridCol w="3187221"/>
                <a:gridCol w="5165707"/>
              </a:tblGrid>
              <a:tr h="2984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 РИСКА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МЕХАНИЗМ СНИЖЕНИЯ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Задержка поставки оборудования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Предусмотреть в договоре срок поставки и штраф за несоблюдение срока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Несвоевременные </a:t>
                      </a:r>
                      <a:r>
                        <a:rPr lang="ru-RU" sz="16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расмчеты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 дебиторами и кредиторами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Работать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тесном </a:t>
                      </a:r>
                      <a:r>
                        <a:rPr lang="ru-RU" sz="1600" b="1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сотруднечеситве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 графику оплат и выплат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Нестабильность поставок сырья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Заключение долгосрочных договоров с поставщиками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Низкий уровень сбыта продукции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Увеличение рекламного бюджета, развитие розничной сети сбыта, долгосрочные договоры с оптовыми покупателями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Некачественная работа персонала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системы стимулирования сотрудников, финансовые поощрения, создание хороших условий труда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241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02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390059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ru-RU" sz="3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РЕЗЮМЕ ПРОЕКТА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В </a:t>
            </a:r>
            <a:r>
              <a:rPr lang="ru-RU" sz="2400" b="1" dirty="0" err="1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Кривошеинском</a:t>
            </a:r>
            <a:r>
              <a:rPr lang="ru-RU" sz="24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районе стоит проблема помола именно специализированного корма для отдельных видов и возрастов животных, вот эту нишу мы  нацелены освоить.</a:t>
            </a:r>
            <a:br>
              <a:rPr lang="ru-RU" sz="24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Для реализации данного бизнес-проекта нам необходим стартовый	 капитал для приобретения  установки КПК-1, для закупки зерна и аренды производственного помещения с вентиляцией. </a:t>
            </a:r>
            <a:br>
              <a:rPr lang="ru-RU" sz="24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Сумма </a:t>
            </a: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инвестиций 365 025 руб.</a:t>
            </a:r>
            <a:b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Срок окупаемости  6 месяцев.</a:t>
            </a:r>
            <a:b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endParaRPr lang="ru-RU" sz="2600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95538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БИЗНЕС – ПРОЕКТА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ru-RU" sz="2000" b="1" dirty="0" smtClean="0">
                <a:latin typeface="Georgia" pitchFamily="18" charset="0"/>
              </a:rPr>
              <a:t>Благодаря </a:t>
            </a:r>
            <a:r>
              <a:rPr lang="ru-RU" sz="2000" b="1" dirty="0">
                <a:latin typeface="Georgia" pitchFamily="18" charset="0"/>
              </a:rPr>
              <a:t>использованию качественного корма животные получают полноценное питание. Рецептур для приготовления может быть много, и каждый вид, как правило, содержит одни и те же виды сырья, которые находятся в составе в разных пропорциях и </a:t>
            </a:r>
            <a:r>
              <a:rPr lang="ru-RU" sz="2000" b="1" dirty="0" smtClean="0">
                <a:latin typeface="Georgia" pitchFamily="18" charset="0"/>
              </a:rPr>
              <a:t>сопровождаются </a:t>
            </a:r>
            <a:r>
              <a:rPr lang="ru-RU" sz="2000" b="1" dirty="0">
                <a:latin typeface="Georgia" pitchFamily="18" charset="0"/>
              </a:rPr>
              <a:t>различными добавками</a:t>
            </a:r>
            <a:r>
              <a:rPr lang="ru-RU" sz="2000" b="1" dirty="0" smtClean="0">
                <a:latin typeface="Georgia" pitchFamily="18" charset="0"/>
              </a:rPr>
              <a:t>.</a:t>
            </a:r>
          </a:p>
          <a:p>
            <a:pPr marL="0" lvl="0" indent="0"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2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057781" cy="569986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C00000"/>
                </a:solidFill>
                <a:latin typeface="Georgia" pitchFamily="18" charset="0"/>
              </a:rPr>
              <a:t>ПРЕИМУЩЕСТВА И НЕДОСТАТКИ ПРОИЗВОДСТВА КОРМОСМЕСЕЙ</a:t>
            </a:r>
          </a:p>
          <a:p>
            <a:pPr marL="0" indent="0" fontAlgn="t">
              <a:buNone/>
            </a:pPr>
            <a:r>
              <a:rPr lang="ru-RU" b="1" dirty="0"/>
              <a:t>ПРЕИМУЩЕСТВА</a:t>
            </a:r>
            <a:endParaRPr lang="ru-RU" dirty="0"/>
          </a:p>
          <a:p>
            <a:pPr marL="0" indent="0" algn="just" fontAlgn="t">
              <a:buNone/>
            </a:pPr>
            <a:r>
              <a:rPr lang="ru-RU" dirty="0" smtClean="0">
                <a:latin typeface="Georgia" pitchFamily="18" charset="0"/>
              </a:rPr>
              <a:t>- </a:t>
            </a:r>
            <a:r>
              <a:rPr lang="ru-RU" dirty="0">
                <a:latin typeface="Georgia" pitchFamily="18" charset="0"/>
              </a:rPr>
              <a:t>востребованный продукт, поскольку сельское хозяйство не останавливается в своем развитии и постоянно нуждается в покупке качественного корма;</a:t>
            </a:r>
          </a:p>
          <a:p>
            <a:pPr marL="0" indent="0" algn="just" fontAlgn="t">
              <a:buNone/>
            </a:pPr>
            <a:r>
              <a:rPr lang="ru-RU" dirty="0">
                <a:latin typeface="Georgia" pitchFamily="18" charset="0"/>
              </a:rPr>
              <a:t>- простота ведения бизнеса - для открытия этого дела понадобится минимум знаний и навыков. </a:t>
            </a:r>
          </a:p>
          <a:p>
            <a:pPr marL="0" indent="0" algn="just" fontAlgn="t">
              <a:buNone/>
            </a:pPr>
            <a:r>
              <a:rPr lang="ru-RU" dirty="0">
                <a:latin typeface="Georgia" pitchFamily="18" charset="0"/>
              </a:rPr>
              <a:t>- небольшие капитальные вложения, оптимальное соотношение их к прибыли, что обеспечивает быструю окупаемость затрат. </a:t>
            </a:r>
          </a:p>
          <a:p>
            <a:pPr marL="0" indent="0" algn="just" fontAlgn="t">
              <a:buNone/>
            </a:pPr>
            <a:r>
              <a:rPr lang="ru-RU" dirty="0" smtClean="0">
                <a:latin typeface="Georgia" pitchFamily="18" charset="0"/>
              </a:rPr>
              <a:t>- Конкуренции </a:t>
            </a:r>
            <a:r>
              <a:rPr lang="ru-RU" dirty="0">
                <a:latin typeface="Georgia" pitchFamily="18" charset="0"/>
              </a:rPr>
              <a:t>н локальных территориях, а именно </a:t>
            </a:r>
            <a:r>
              <a:rPr lang="ru-RU" dirty="0" err="1">
                <a:latin typeface="Georgia" pitchFamily="18" charset="0"/>
              </a:rPr>
              <a:t>Кривошеинском</a:t>
            </a:r>
            <a:r>
              <a:rPr lang="ru-RU" dirty="0">
                <a:latin typeface="Georgia" pitchFamily="18" charset="0"/>
              </a:rPr>
              <a:t> районе  - нет, </a:t>
            </a:r>
          </a:p>
          <a:p>
            <a:pPr marL="0" indent="0" algn="just" fontAlgn="t">
              <a:buNone/>
            </a:pPr>
            <a:r>
              <a:rPr lang="ru-RU" dirty="0">
                <a:latin typeface="Georgia" pitchFamily="18" charset="0"/>
              </a:rPr>
              <a:t>- возможность дальнейшего развития. Несмотря на нюансы, бизнес является перспективным, и малое предприятие впоследствии может перерасти в более крупное, занять большую часть рынка. </a:t>
            </a:r>
          </a:p>
          <a:p>
            <a:pPr algn="ctr"/>
            <a:endParaRPr lang="ru-RU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77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НЕДОСТАТКИ ПРОИЗВОДСТВА КОРМОСМЕСЕЙ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</a:rPr>
              <a:t>- конкуренция в производстве более опытных и высокопроизводительных предприятий (как пример, «Томские мельницы»);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</a:rPr>
              <a:t>-  сложности в поиске качественного сырья – Томская область хоть и является областью с явно выраженным развитием сельского хозяйства, но климат территории не позволяет выращивать достаточное количество зерна для обеспечения всех ЛПХ, частных подворий и других предприятий именно сырьем в виде разных видов зерна.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</a:rPr>
              <a:t>Но  несмотря на ряд минусов проекта, его открытие станет очень перспективным и принесет существенные суммы прибыли и возможность для дальнейшего развития.</a:t>
            </a:r>
          </a:p>
          <a:p>
            <a:pPr marL="0" indent="0" algn="just">
              <a:buNone/>
            </a:pP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6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l">
              <a:buNone/>
            </a:pPr>
            <a:r>
              <a:rPr lang="ru-RU" sz="3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ПРОДУКЦИИ/УСЛУГ</a:t>
            </a:r>
            <a:endParaRPr lang="ru-RU" sz="3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Комбикорм 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подразделяется по форме выпускаемой продукции, которая может быть: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- рассыпной,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 - гранулированной;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- брикетной.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Также классификация осуществляется на основании типов животных, которым он предназначается. Например, для животных, предназначенных для разведения, будет применяться один тип корма, а для животных на убой – другой.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Также вид зависит от их возраста и породы. 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Нашим основным видом продукции будет являться рассыпной корм – а именно </a:t>
            </a:r>
            <a:r>
              <a:rPr lang="ru-RU" b="1" dirty="0" err="1" smtClean="0">
                <a:solidFill>
                  <a:schemeClr val="tx1"/>
                </a:solidFill>
                <a:latin typeface="Georgia" pitchFamily="18" charset="0"/>
              </a:rPr>
              <a:t>коромосмесь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  <a:endParaRPr lang="ru-RU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5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РЫНКА СБЫТА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b="1" dirty="0" smtClean="0">
              <a:solidFill>
                <a:schemeClr val="tx1"/>
              </a:solidFill>
              <a:latin typeface="Georgia" pitchFamily="18" charset="0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Есть 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много вариантов сбыта продукции для животных: </a:t>
            </a:r>
            <a:endParaRPr lang="ru-RU" sz="1400" b="1" dirty="0">
              <a:solidFill>
                <a:schemeClr val="tx1"/>
              </a:solidFill>
              <a:latin typeface="Georgia" pitchFamily="18" charset="0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- посредники - оптовики  - по договорам; </a:t>
            </a:r>
            <a:endParaRPr lang="ru-RU" sz="1400" b="1" dirty="0">
              <a:solidFill>
                <a:schemeClr val="tx1"/>
              </a:solidFill>
              <a:latin typeface="Georgia" pitchFamily="18" charset="0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- КФХ </a:t>
            </a:r>
            <a:r>
              <a:rPr lang="ru-RU" sz="1800" b="1" dirty="0" err="1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Кривошеинского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Молчановского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Чаинского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 и </a:t>
            </a:r>
            <a:r>
              <a:rPr lang="ru-RU" sz="1800" b="1" dirty="0" err="1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Шегарского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 районов;</a:t>
            </a:r>
            <a:endParaRPr lang="ru-RU" sz="1400" b="1" dirty="0">
              <a:solidFill>
                <a:schemeClr val="tx1"/>
              </a:solidFill>
              <a:latin typeface="Georgia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ЛПХ.</a:t>
            </a:r>
            <a:endParaRPr lang="ru-RU" sz="1400" b="1" dirty="0" smtClean="0">
              <a:solidFill>
                <a:schemeClr val="tx1"/>
              </a:solidFill>
              <a:latin typeface="Georgia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400" b="1" dirty="0">
              <a:solidFill>
                <a:schemeClr val="tx1"/>
              </a:solidFill>
              <a:latin typeface="Georgia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Преимуществом 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ea typeface="Calibri"/>
                <a:cs typeface="Times New Roman"/>
              </a:rPr>
              <a:t>данного вида бизнеса будет то, что закупку кормов производители с/х продукции будут делать регулярно и наша задача обеспечить необходимое качество и полноценность рациона для отдельно взятых видов животных.</a:t>
            </a:r>
            <a:endParaRPr lang="ru-RU" sz="1400" b="1" dirty="0">
              <a:solidFill>
                <a:schemeClr val="tx1"/>
              </a:solidFill>
              <a:latin typeface="Georgia" pitchFamily="18" charset="0"/>
              <a:ea typeface="Calibri"/>
              <a:cs typeface="Times New Roman"/>
            </a:endParaRPr>
          </a:p>
          <a:p>
            <a:pPr marL="0" indent="0" algn="ctr">
              <a:buNone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1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МАРКЕТИНГ И СБЫТ ПРОДУКЦИИ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47864"/>
              </p:ext>
            </p:extLst>
          </p:nvPr>
        </p:nvGraphicFramePr>
        <p:xfrm>
          <a:off x="179512" y="1772816"/>
          <a:ext cx="8784976" cy="4464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9812"/>
                <a:gridCol w="1434362"/>
                <a:gridCol w="2061320"/>
                <a:gridCol w="2349482"/>
              </a:tblGrid>
              <a:tr h="371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Вид продвижения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Цена , руб.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Количество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Сумма, руб.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11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Рекламные объявления в газету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Кривошеинского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Молчановского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и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Чаинского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районов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eorgia" pitchFamily="18" charset="0"/>
                        </a:rPr>
                        <a:t>40 руб. /слово/300 руб./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eorgia" pitchFamily="18" charset="0"/>
                        </a:rPr>
                        <a:t>объявление</a:t>
                      </a:r>
                      <a:endParaRPr lang="ru-RU" sz="16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eorgia" pitchFamily="18" charset="0"/>
                        </a:rPr>
                        <a:t>4 раза в месяц*4 газеты=16</a:t>
                      </a:r>
                      <a:endParaRPr lang="ru-RU" sz="16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eorgia" pitchFamily="18" charset="0"/>
                        </a:rPr>
                        <a:t>3 600</a:t>
                      </a:r>
                      <a:endParaRPr lang="ru-RU" sz="16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6105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</a:rPr>
                        <a:t>Размещение предложения по производству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</a:rPr>
                        <a:t>корма 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</a:rPr>
                        <a:t>на форумах и сайтах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</a:rPr>
                        <a:t>с/х товаропроизводителей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918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448219" y="1556792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ПРОИЗВОДСТВЕННЫЙ ПЛАН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	Для 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запуска бизнес-проекта мы начнем  с покупки небольшой производственной линии.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	В 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нашем случае комбикорм и </a:t>
            </a:r>
            <a:r>
              <a:rPr lang="ru-RU" sz="1800" b="1" kern="0" dirty="0" err="1">
                <a:solidFill>
                  <a:sysClr val="windowText" lastClr="000000"/>
                </a:solidFill>
                <a:latin typeface="Georgia" pitchFamily="18" charset="0"/>
              </a:rPr>
              <a:t>кормосмеси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 будут в рассыпном виде.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	На 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линии будет работать 2 человека, производительность составляет 1000 кг/час.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	Предназначен 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для приготовления рассыпного комбикорма для различных видов животных и птиц, производительность.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	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b="1" u="sng" kern="0" dirty="0" smtClean="0">
                <a:solidFill>
                  <a:sysClr val="windowText" lastClr="000000"/>
                </a:solidFill>
                <a:latin typeface="Georgia" pitchFamily="18" charset="0"/>
              </a:rPr>
              <a:t>Состав</a:t>
            </a:r>
            <a:r>
              <a:rPr lang="ru-RU" sz="1800" b="1" u="sng" kern="0" dirty="0">
                <a:solidFill>
                  <a:sysClr val="windowText" lastClr="000000"/>
                </a:solidFill>
                <a:latin typeface="Georgia" pitchFamily="18" charset="0"/>
              </a:rPr>
              <a:t>: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 дробилка, смеситель, в котором расположен перемешивающий шнек с загрузочным бункером и выгрузным клапаном, щита управления электронных весов.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283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</TotalTime>
  <Words>673</Words>
  <Application>Microsoft Office PowerPoint</Application>
  <PresentationFormat>Экран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Student 12</cp:lastModifiedBy>
  <cp:revision>10</cp:revision>
  <dcterms:created xsi:type="dcterms:W3CDTF">2017-02-07T08:29:08Z</dcterms:created>
  <dcterms:modified xsi:type="dcterms:W3CDTF">2017-04-19T09:11:12Z</dcterms:modified>
</cp:coreProperties>
</file>