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9" r:id="rId8"/>
    <p:sldId id="264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1499397"/>
            <a:ext cx="8208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РЕГИОНАЛЬНЫЙ КОНКУРС   НА ЛУЧШИЙ БИЗНЕС - ПРОЕКТ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БЫСТРЫЙ СТАРТ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480826" y="2976627"/>
            <a:ext cx="6183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БИЗНЕС - ПРОЕКТ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АВТОСЕРВИС С УСЛУГОЙ ВЫЕЗДНАЯ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КОМПЬЮТЕРНАЯ ДИАГНОСТИКА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727506" y="4652066"/>
            <a:ext cx="24164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Автор: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Перевозчиков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Роман Станиславович,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студент гр. 2361,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Автомеханик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41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1124744"/>
            <a:ext cx="547260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Анализ рисков реализации проекта и механизмы их снижения</a:t>
            </a:r>
            <a:endParaRPr lang="ru-RU" sz="23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1916832"/>
            <a:ext cx="82089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Самая большая опасность и риски при открытии автосервиса обусловлена наличием высокой конкуренции.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Однако, помимо этого, стоит подумать и о внутренних факторах. Таких, например, как низкая профессиональная подготовка мастера. Это безусловно может отпугнуть клиентов.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того чтобы максимально уменьшить предполагаемые риски для автосервиса, их стоит систематизировать и разобрать меры защиты бизнеса.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выбора высокопрофессионального мастера стоит обратиться к водителям со стажем или мастерам из бывших автопарков.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уменьшения атаки конкурентов — выбрать территорию, где нет такого же сервиса или нет явных конкурентных преимуществ хотя бы по ряду услуг.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эти меры позволят уменьшить вероятность рисков и достичь планируемой прибыли.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1241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84582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02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11560" y="1124744"/>
            <a:ext cx="2736304" cy="546720"/>
          </a:xfrm>
        </p:spPr>
        <p:txBody>
          <a:bodyPr>
            <a:noAutofit/>
          </a:bodyPr>
          <a:lstStyle/>
          <a:p>
            <a:pPr algn="l"/>
            <a:r>
              <a:rPr lang="ru-RU" sz="2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Резюме проекта</a:t>
            </a:r>
            <a:endParaRPr lang="ru-RU" sz="23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628800"/>
            <a:ext cx="9144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 услуг обуславливается увеличением автопарка района, как и в любом районе области. Данный бизнес проект поможет решить проблему многих автолюбителей, а также юридических лиц, занимающихся бизнесом, связанным с авто перевозками качества с доступной ценой.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СТО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обладает довольно большим потенциалом, но для полноценной работы и охвата всего спектра услуг не хватает  части оборудования. 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Целевая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аудитория: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жители села и района, имеющие автомобили;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жители района, желающие получить услугу диагностики на выезде;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автолюбители , с поломкой на отрезке трассы «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Мельниково-Подгорное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проезжающие с. Кривошеино автомобилисты. 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показатели, характеризующие эффективность вложения инвестиций: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Необходимые инвестиции  - 1 618 135 руб.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Срок окупаемости проекта – 6 месяцев.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Чистая прибыль проекта (в год) – 1 975 147 руб.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1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96752"/>
            <a:ext cx="3816424" cy="576064"/>
          </a:xfrm>
        </p:spPr>
        <p:txBody>
          <a:bodyPr>
            <a:normAutofit fontScale="40000" lnSpcReduction="20000"/>
          </a:bodyPr>
          <a:lstStyle/>
          <a:p>
            <a:pPr lvl="0" algn="l"/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5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5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бизнес – проекта</a:t>
            </a:r>
            <a:endParaRPr lang="ru-RU" sz="5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772816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Данный бизнес-проект описывает механизм оказания услуг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авторемонту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техническому обслуживанию, а также по проведению выездной компьютерной диагностике, и доставке прицепным эвакуатором автомобиля до станции технического обслуживания.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 проекта будет осуществляться с подготовки плановой документации и постановки на учет в налоговую инспекцию и оформление ИП.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Основными этапами работы над бизнес - проектом будут следующие: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Поиск источников финансирования;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Закупка оборудования;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Настройка оборудования;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Реклама в СМИ, создание рекламной кампании в интернете, социальных сетях;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Осуществление основной деятельности.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2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24744"/>
            <a:ext cx="5220072" cy="427112"/>
          </a:xfrm>
        </p:spPr>
        <p:txBody>
          <a:bodyPr>
            <a:noAutofit/>
          </a:bodyPr>
          <a:lstStyle/>
          <a:p>
            <a:pPr lvl="0" algn="l"/>
            <a:r>
              <a:rPr lang="ru-RU" sz="23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продукции/услуг</a:t>
            </a:r>
            <a:endParaRPr lang="ru-RU" sz="2300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33465"/>
            <a:ext cx="88924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Автосервис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будет многофункциональным и выездным т.к. разбросанность населенных пунктов требует гибкости и мобильности, а также дает возможность получить большее количество клиентов. Перечень услуг достаточно широкий, также как и диапазон цен, в зависимости от сложности ремонта и обслуживания.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1) Ремонтные работы: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капитальный ремонт двигателя, снятие/установка агрегатов, замена ремня ГРМ, снятие/установка топливного бака, ремонт подвески, разборка/сборка приборной панели, замена цепи ГРМ, замена свечей зажигания и т.д.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2)  Диагностика авто: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диагностика двигателя, диагностика подвески (легковые автомобили), диагностика подвески (микроавтобус, джип), замер компрессии.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3) 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Шиномонтаж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снятие/установка колеса (легковой автомобиль), снятие/установка колеса (джипы), балансировка, балансировка /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низкопрофиль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 55 и ниже,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шиномонтаж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шиномонтаж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низкопрофиль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 55 и ниже, легковые автомобили (регулировка одной оси), легковые автомобили (регулировка двух осей), микроавтобус, джип.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5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9512" y="1052736"/>
            <a:ext cx="4983088" cy="474712"/>
          </a:xfrm>
        </p:spPr>
        <p:txBody>
          <a:bodyPr/>
          <a:lstStyle/>
          <a:p>
            <a:pPr algn="l"/>
            <a:r>
              <a:rPr lang="ru-RU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Описание рынка сбыта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484784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Ситуация на рынке обслуживания автомобилей напрямую зависит от тенденций развития отечественного автопарка. За последние 10 лет он увеличился в 2,5 раза и в России в настоящее время состоит более чем из 30 млн. машин. Ежегодно этот показатель повышается на 8–8,5%. В то же время на одну тысячу россиян приходится всего 170 автомобилей, что ниже уровня развитых стран почти в четыре раза. То есть российский автопарк в ближайшее время ожидает только рост, причем достаточно активный. Так что в отношении автосервисов сложилась благоприятная конъюнктура — устойчивое и значительное увеличение числа потенциальных потребителей данных услуг. 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определения емкости рынка мной были взяты данные о количестве легковых автомобилей в Кривошеинском районе -  7200 автомобилей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03648" y="5013176"/>
          <a:ext cx="6120681" cy="1656186"/>
        </p:xfrm>
        <a:graphic>
          <a:graphicData uri="http://schemas.openxmlformats.org/drawingml/2006/table">
            <a:tbl>
              <a:tblPr/>
              <a:tblGrid>
                <a:gridCol w="3432035"/>
                <a:gridCol w="1392463"/>
                <a:gridCol w="1296183"/>
              </a:tblGrid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Марка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Количество, ед.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Пробег, км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Жигули (всех моделей)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3945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13000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Москвич (всех моделей)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680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8000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Волга (всех моделей)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335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12000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УАЗ (всех моделей) (10 000 км)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386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8000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Иномарочные модели авто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1854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16000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7200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71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4263008" cy="744488"/>
          </a:xfrm>
        </p:spPr>
        <p:txBody>
          <a:bodyPr>
            <a:normAutofit fontScale="92500" lnSpcReduction="10000"/>
          </a:bodyPr>
          <a:lstStyle/>
          <a:p>
            <a:pPr lvl="0" algn="ctr"/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5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Маркетинг </a:t>
            </a:r>
            <a:r>
              <a:rPr lang="ru-RU" sz="25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сбыт продукции</a:t>
            </a:r>
            <a:endParaRPr lang="ru-RU" sz="25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62880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Продвижение услугу автосервиса с выездной компьютерной диагностикой будет осуществляться через регулярные объявления в газетах Кривошеинского 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Молчановского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Шегарского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Чаинского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запуске будет заказано 4 баннера для уличной рекламы размером 3*4 метра, один из которых будет расположен на въезде в с. Кривошеино (район автозаправочной станции), 2 других будут расположены при подъездах к с. Кривошеино, со стороны д.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Елизарьево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д. Жуково по трассе областного значения, а 4ый будет размещен в центре с. Кривошеино.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Таблица 2. Затраты на рекламу и продвижение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43608" y="4581128"/>
          <a:ext cx="6071870" cy="2110171"/>
        </p:xfrm>
        <a:graphic>
          <a:graphicData uri="http://schemas.openxmlformats.org/drawingml/2006/table">
            <a:tbl>
              <a:tblPr/>
              <a:tblGrid>
                <a:gridCol w="2319020"/>
                <a:gridCol w="1076325"/>
                <a:gridCol w="1438275"/>
                <a:gridCol w="123825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рекламной продукции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Количество, ед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Цена,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Сумма,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Баннер 3*4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Объявления в газету (4 раза в месяц в 4 издания)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 в месяц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192 в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 руб. / ед.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4800 руб./мес.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57600 (в год)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Визитки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руб./ед.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Размещение рекламы в социальных сетях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ежедневно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391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Станция технического обслуживания на настоящее время представляет собой помещение 104 кв. м , находящееся непосредственно в здании техникума и оснащенное всем необходимым оборудованием и инструментами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(Рис. 1)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124744"/>
            <a:ext cx="326082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Организационный план</a:t>
            </a:r>
            <a:endParaRPr lang="ru-RU" sz="23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7395" t="12860" r="13949" b="13001"/>
          <a:stretch/>
        </p:blipFill>
        <p:spPr bwMode="auto">
          <a:xfrm>
            <a:off x="251520" y="2780928"/>
            <a:ext cx="4176464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3568" y="3717032"/>
            <a:ext cx="4572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7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59632" y="3717032"/>
            <a:ext cx="43815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835696" y="3717032"/>
            <a:ext cx="4572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411760" y="3717032"/>
            <a:ext cx="495300" cy="263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6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059832" y="3717032"/>
            <a:ext cx="485775" cy="263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3" name="Надпись 2"/>
          <p:cNvSpPr txBox="1">
            <a:spLocks noChangeArrowheads="1"/>
          </p:cNvSpPr>
          <p:nvPr/>
        </p:nvSpPr>
        <p:spPr bwMode="auto">
          <a:xfrm>
            <a:off x="1547664" y="4221088"/>
            <a:ext cx="1743075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4" name="Прямоугольник 8"/>
          <p:cNvSpPr>
            <a:spLocks noChangeArrowheads="1"/>
          </p:cNvSpPr>
          <p:nvPr/>
        </p:nvSpPr>
        <p:spPr bwMode="auto">
          <a:xfrm>
            <a:off x="1979712" y="5157192"/>
            <a:ext cx="466725" cy="276225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5" name="Прямоугольник 9"/>
          <p:cNvSpPr>
            <a:spLocks noChangeArrowheads="1"/>
          </p:cNvSpPr>
          <p:nvPr/>
        </p:nvSpPr>
        <p:spPr bwMode="auto">
          <a:xfrm>
            <a:off x="2555776" y="5157192"/>
            <a:ext cx="438150" cy="276225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5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6" name="Прямоугольник 10"/>
          <p:cNvSpPr>
            <a:spLocks noChangeArrowheads="1"/>
          </p:cNvSpPr>
          <p:nvPr/>
        </p:nvSpPr>
        <p:spPr bwMode="auto">
          <a:xfrm>
            <a:off x="3131840" y="5157192"/>
            <a:ext cx="485775" cy="276225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644008" y="2883713"/>
            <a:ext cx="449999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Компрессор-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рессивер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100.11.00;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Автомойка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130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Пресс гидравлический настольный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125;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Домкрат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подкатный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- 51030;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Стенд для очистки и проверки исправности свечей зажигания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203;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Установка для проверки и промывки форсунок бензиновых двигателей: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Импант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500;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Шиномонатжный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стенд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106;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Станок балансировочный  СБМК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60;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Подъемник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F4D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4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052736"/>
            <a:ext cx="4263008" cy="432048"/>
          </a:xfrm>
        </p:spPr>
        <p:txBody>
          <a:bodyPr>
            <a:noAutofit/>
          </a:bodyPr>
          <a:lstStyle/>
          <a:p>
            <a:pPr lvl="0" algn="ctr"/>
            <a:r>
              <a:rPr lang="ru-RU" sz="23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Производственный </a:t>
            </a:r>
            <a:r>
              <a:rPr lang="ru-RU" sz="2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2300" dirty="0">
              <a:solidFill>
                <a:srgbClr val="00B050"/>
              </a:solidFill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340768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Общая стоимость оборудования для организации работ по ТО и диагностике с учетом модернизации и расширением количества услуг за счет проведения стационарной и выездной диагностики.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Таблица 3. Необходимое оборудование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2636912"/>
          <a:ext cx="6408711" cy="2734056"/>
        </p:xfrm>
        <a:graphic>
          <a:graphicData uri="http://schemas.openxmlformats.org/drawingml/2006/table">
            <a:tbl>
              <a:tblPr/>
              <a:tblGrid>
                <a:gridCol w="311354"/>
                <a:gridCol w="3537560"/>
                <a:gridCol w="967520"/>
                <a:gridCol w="778386"/>
                <a:gridCol w="81389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оборудования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Цена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Подъемник </a:t>
                      </a:r>
                      <a:r>
                        <a:rPr lang="en-US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4Д - 4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217 000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868 000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Установка заправочная С – 223 – 1.4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23 750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23 750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Установка для сбора масла 3024 АЕ8Т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9 500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9 500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Универсальный набор инструментов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11 214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11 214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Верстак професииональный Э – 101.141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23 812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23 812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Сварочный аппарат </a:t>
                      </a:r>
                      <a:r>
                        <a:rPr lang="en-US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Z – 209</a:t>
                      </a: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17 670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17 670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Заточный станок </a:t>
                      </a:r>
                      <a:r>
                        <a:rPr lang="en-US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DS - 125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6 899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6 899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Диагностическое оборудование Сканматик - 2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17 300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17 300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Автомобиль УАЗ - 2206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639 990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639 990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Пицеп эвакуатор для частичной погрузки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46 990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46 990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3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1 618 135</a:t>
                      </a:r>
                      <a:endParaRPr lang="ru-RU" sz="13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373216"/>
            <a:ext cx="5178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4. Определение количества мастеров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5805264"/>
          <a:ext cx="6408712" cy="779399"/>
        </p:xfrm>
        <a:graphic>
          <a:graphicData uri="http://schemas.openxmlformats.org/drawingml/2006/table">
            <a:tbl>
              <a:tblPr/>
              <a:tblGrid>
                <a:gridCol w="1781128"/>
                <a:gridCol w="1687384"/>
                <a:gridCol w="1559491"/>
                <a:gridCol w="1380709"/>
              </a:tblGrid>
              <a:tr h="534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ТО в год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Трудоемкость ТО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Трудоемкость диагностики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 трудоемкость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1760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*4 = 7040 чел/час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880 чел/час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4400 чел/час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8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03848" y="1124744"/>
            <a:ext cx="2543325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Финансовый план</a:t>
            </a:r>
            <a:endParaRPr lang="ru-RU" sz="23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47664" y="1556792"/>
          <a:ext cx="5832648" cy="5112575"/>
        </p:xfrm>
        <a:graphic>
          <a:graphicData uri="http://schemas.openxmlformats.org/drawingml/2006/table">
            <a:tbl>
              <a:tblPr/>
              <a:tblGrid>
                <a:gridCol w="3965927"/>
                <a:gridCol w="1866721"/>
              </a:tblGrid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 / Период ( 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План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Выручка от оказания услуг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11570 000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8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Инвестиции, вложения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(получение сертификата качества)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1 618 135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Материальные затраты (себестоимость)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4 628 000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Валовая прибыль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5 323 865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Текущие расходы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5200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Оплата труда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1 253 616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Аренда помещения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1 576 800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Коммунальные платежи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87 412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Реклама, маркетинг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74600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 затраты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5000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3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Прибыль до налогообложения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2 321 237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27990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Амортизация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318100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за кредит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Чистая Прибыль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96" marR="671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1 975 147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67196" marT="0" marB="0" anchor="b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0828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181</TotalTime>
  <Words>1258</Words>
  <Application>Microsoft Office PowerPoint</Application>
  <PresentationFormat>Экран (4:3)</PresentationFormat>
  <Paragraphs>223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RePack by SPecialiST</cp:lastModifiedBy>
  <cp:revision>20</cp:revision>
  <dcterms:created xsi:type="dcterms:W3CDTF">2017-02-07T08:29:08Z</dcterms:created>
  <dcterms:modified xsi:type="dcterms:W3CDTF">2017-04-19T06:00:38Z</dcterms:modified>
</cp:coreProperties>
</file>